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0680700" cy="7556500"/>
  <p:notesSz cx="10680700" cy="75565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>
        <p:scale>
          <a:sx n="107" d="100"/>
          <a:sy n="107" d="100"/>
        </p:scale>
        <p:origin x="-1188" y="-6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1052" y="2342515"/>
            <a:ext cx="9078595" cy="1586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161612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2105" y="4231640"/>
            <a:ext cx="747649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50" b="0" i="0">
                <a:solidFill>
                  <a:srgbClr val="161612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161612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550" b="0" i="0">
                <a:solidFill>
                  <a:srgbClr val="161612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161612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035" y="1737995"/>
            <a:ext cx="4646104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0560" y="1737995"/>
            <a:ext cx="4646104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161612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0677525" cy="7553325"/>
          </a:xfrm>
          <a:custGeom>
            <a:avLst/>
            <a:gdLst/>
            <a:ahLst/>
            <a:cxnLst/>
            <a:rect l="l" t="t" r="r" b="b"/>
            <a:pathLst>
              <a:path w="10677525" h="7553325">
                <a:moveTo>
                  <a:pt x="10677524" y="7553324"/>
                </a:moveTo>
                <a:lnTo>
                  <a:pt x="0" y="7553324"/>
                </a:lnTo>
                <a:lnTo>
                  <a:pt x="0" y="0"/>
                </a:lnTo>
                <a:lnTo>
                  <a:pt x="10677524" y="0"/>
                </a:lnTo>
                <a:lnTo>
                  <a:pt x="10677524" y="7553324"/>
                </a:lnTo>
                <a:close/>
              </a:path>
            </a:pathLst>
          </a:custGeom>
          <a:solidFill>
            <a:srgbClr val="E6E2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304799" y="0"/>
            <a:ext cx="10077450" cy="790575"/>
          </a:xfrm>
          <a:custGeom>
            <a:avLst/>
            <a:gdLst/>
            <a:ahLst/>
            <a:cxnLst/>
            <a:rect l="l" t="t" r="r" b="b"/>
            <a:pathLst>
              <a:path w="10077450" h="790575">
                <a:moveTo>
                  <a:pt x="10058859" y="790573"/>
                </a:moveTo>
                <a:lnTo>
                  <a:pt x="18589" y="790573"/>
                </a:lnTo>
                <a:lnTo>
                  <a:pt x="15855" y="790029"/>
                </a:lnTo>
                <a:lnTo>
                  <a:pt x="0" y="771984"/>
                </a:lnTo>
                <a:lnTo>
                  <a:pt x="0" y="769143"/>
                </a:lnTo>
                <a:lnTo>
                  <a:pt x="0" y="0"/>
                </a:lnTo>
                <a:lnTo>
                  <a:pt x="10077449" y="0"/>
                </a:lnTo>
                <a:lnTo>
                  <a:pt x="10077448" y="771984"/>
                </a:lnTo>
                <a:lnTo>
                  <a:pt x="10061593" y="790029"/>
                </a:lnTo>
                <a:lnTo>
                  <a:pt x="10058859" y="790573"/>
                </a:lnTo>
                <a:close/>
              </a:path>
            </a:pathLst>
          </a:custGeom>
          <a:solidFill>
            <a:srgbClr val="F9F7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0677525" cy="7553325"/>
          </a:xfrm>
          <a:custGeom>
            <a:avLst/>
            <a:gdLst/>
            <a:ahLst/>
            <a:cxnLst/>
            <a:rect l="l" t="t" r="r" b="b"/>
            <a:pathLst>
              <a:path w="10677525" h="7553325">
                <a:moveTo>
                  <a:pt x="10677524" y="7553324"/>
                </a:moveTo>
                <a:lnTo>
                  <a:pt x="0" y="7553324"/>
                </a:lnTo>
                <a:lnTo>
                  <a:pt x="0" y="0"/>
                </a:lnTo>
                <a:lnTo>
                  <a:pt x="10677524" y="0"/>
                </a:lnTo>
                <a:lnTo>
                  <a:pt x="10677524" y="7553324"/>
                </a:lnTo>
                <a:close/>
              </a:path>
            </a:pathLst>
          </a:custGeom>
          <a:solidFill>
            <a:srgbClr val="E6E2D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671218" y="749300"/>
            <a:ext cx="4895850" cy="1073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161612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842668" y="2217697"/>
            <a:ext cx="4589780" cy="37687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50" b="0" i="0">
                <a:solidFill>
                  <a:srgbClr val="161612"/>
                </a:solidFill>
                <a:latin typeface="Microsoft Sans Serif"/>
                <a:cs typeface="Microsoft Sans Serif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1438" y="7027545"/>
            <a:ext cx="3417824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035" y="7027545"/>
            <a:ext cx="2456561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2/21/2025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0104" y="7027545"/>
            <a:ext cx="2456561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4799" y="304799"/>
            <a:ext cx="10077450" cy="4114800"/>
            <a:chOff x="304799" y="304799"/>
            <a:chExt cx="10077450" cy="4114800"/>
          </a:xfrm>
        </p:grpSpPr>
        <p:sp>
          <p:nvSpPr>
            <p:cNvPr id="3" name="object 3"/>
            <p:cNvSpPr/>
            <p:nvPr/>
          </p:nvSpPr>
          <p:spPr>
            <a:xfrm>
              <a:off x="304799" y="304799"/>
              <a:ext cx="10077450" cy="4114800"/>
            </a:xfrm>
            <a:custGeom>
              <a:avLst/>
              <a:gdLst/>
              <a:ahLst/>
              <a:cxnLst/>
              <a:rect l="l" t="t" r="r" b="b"/>
              <a:pathLst>
                <a:path w="10077450" h="4114800">
                  <a:moveTo>
                    <a:pt x="10058859" y="4114799"/>
                  </a:moveTo>
                  <a:lnTo>
                    <a:pt x="18589" y="4114799"/>
                  </a:lnTo>
                  <a:lnTo>
                    <a:pt x="15855" y="4114255"/>
                  </a:lnTo>
                  <a:lnTo>
                    <a:pt x="0" y="4096210"/>
                  </a:lnTo>
                  <a:lnTo>
                    <a:pt x="0" y="4093368"/>
                  </a:lnTo>
                  <a:lnTo>
                    <a:pt x="0" y="18589"/>
                  </a:lnTo>
                  <a:lnTo>
                    <a:pt x="18589" y="0"/>
                  </a:lnTo>
                  <a:lnTo>
                    <a:pt x="10058859" y="0"/>
                  </a:lnTo>
                  <a:lnTo>
                    <a:pt x="10077448" y="18589"/>
                  </a:lnTo>
                  <a:lnTo>
                    <a:pt x="10077448" y="4096210"/>
                  </a:lnTo>
                  <a:lnTo>
                    <a:pt x="10061593" y="4114255"/>
                  </a:lnTo>
                  <a:lnTo>
                    <a:pt x="10058859" y="4114799"/>
                  </a:lnTo>
                  <a:close/>
                </a:path>
              </a:pathLst>
            </a:custGeom>
            <a:solidFill>
              <a:srgbClr val="F9F7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4799" y="304799"/>
              <a:ext cx="3781424" cy="41147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671218" y="920750"/>
            <a:ext cx="3596004" cy="107315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ts val="4200"/>
              </a:lnSpc>
              <a:spcBef>
                <a:spcPts val="50"/>
              </a:spcBef>
            </a:pPr>
            <a:r>
              <a:rPr dirty="0"/>
              <a:t>Основные</a:t>
            </a:r>
            <a:r>
              <a:rPr spc="25" dirty="0"/>
              <a:t> </a:t>
            </a:r>
            <a:r>
              <a:rPr spc="-10" dirty="0"/>
              <a:t>функции библиотеки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671218" y="2217697"/>
            <a:ext cx="4994910" cy="8540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900"/>
              </a:lnSpc>
              <a:spcBef>
                <a:spcPts val="95"/>
              </a:spcBef>
            </a:pPr>
            <a:r>
              <a:rPr sz="1550" spc="-80" dirty="0">
                <a:solidFill>
                  <a:srgbClr val="161612"/>
                </a:solidFill>
                <a:latin typeface="Microsoft Sans Serif"/>
                <a:cs typeface="Microsoft Sans Serif"/>
              </a:rPr>
              <a:t>Современная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90" dirty="0">
                <a:solidFill>
                  <a:srgbClr val="161612"/>
                </a:solidFill>
                <a:latin typeface="Microsoft Sans Serif"/>
                <a:cs typeface="Microsoft Sans Serif"/>
              </a:rPr>
              <a:t>библиотека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100" dirty="0">
                <a:solidFill>
                  <a:srgbClr val="161612"/>
                </a:solidFill>
                <a:latin typeface="Microsoft Sans Serif"/>
                <a:cs typeface="Microsoft Sans Serif"/>
              </a:rPr>
              <a:t>-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50" dirty="0">
                <a:solidFill>
                  <a:srgbClr val="161612"/>
                </a:solidFill>
                <a:latin typeface="Microsoft Sans Serif"/>
                <a:cs typeface="Microsoft Sans Serif"/>
              </a:rPr>
              <a:t>это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не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60" dirty="0">
                <a:solidFill>
                  <a:srgbClr val="161612"/>
                </a:solidFill>
                <a:latin typeface="Microsoft Sans Serif"/>
                <a:cs typeface="Microsoft Sans Serif"/>
              </a:rPr>
              <a:t>просто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5" dirty="0">
                <a:solidFill>
                  <a:srgbClr val="161612"/>
                </a:solidFill>
                <a:latin typeface="Microsoft Sans Serif"/>
                <a:cs typeface="Microsoft Sans Serif"/>
              </a:rPr>
              <a:t>хранилище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40" dirty="0">
                <a:solidFill>
                  <a:srgbClr val="161612"/>
                </a:solidFill>
                <a:latin typeface="Microsoft Sans Serif"/>
                <a:cs typeface="Microsoft Sans Serif"/>
              </a:rPr>
              <a:t>книг, </a:t>
            </a:r>
            <a:r>
              <a:rPr sz="1550" spc="-110" dirty="0">
                <a:solidFill>
                  <a:srgbClr val="161612"/>
                </a:solidFill>
                <a:latin typeface="Microsoft Sans Serif"/>
                <a:cs typeface="Microsoft Sans Serif"/>
              </a:rPr>
              <a:t>а</a:t>
            </a:r>
            <a:r>
              <a:rPr sz="1550" spc="-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0" dirty="0">
                <a:solidFill>
                  <a:srgbClr val="161612"/>
                </a:solidFill>
                <a:latin typeface="Microsoft Sans Serif"/>
                <a:cs typeface="Microsoft Sans Serif"/>
              </a:rPr>
              <a:t>динамичный</a:t>
            </a:r>
            <a:r>
              <a:rPr sz="155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центр</a:t>
            </a:r>
            <a:r>
              <a:rPr sz="155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5" dirty="0">
                <a:solidFill>
                  <a:srgbClr val="161612"/>
                </a:solidFill>
                <a:latin typeface="Microsoft Sans Serif"/>
                <a:cs typeface="Microsoft Sans Serif"/>
              </a:rPr>
              <a:t>интеллектуальных</a:t>
            </a:r>
            <a:r>
              <a:rPr sz="155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ресурсов, </a:t>
            </a:r>
            <a:r>
              <a:rPr sz="1550" spc="-60" dirty="0">
                <a:solidFill>
                  <a:srgbClr val="161612"/>
                </a:solidFill>
                <a:latin typeface="Microsoft Sans Serif"/>
                <a:cs typeface="Microsoft Sans Serif"/>
              </a:rPr>
              <a:t>доступных</a:t>
            </a:r>
            <a:r>
              <a:rPr sz="1550" spc="-3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5" dirty="0">
                <a:solidFill>
                  <a:srgbClr val="161612"/>
                </a:solidFill>
                <a:latin typeface="Microsoft Sans Serif"/>
                <a:cs typeface="Microsoft Sans Serif"/>
              </a:rPr>
              <a:t>для</a:t>
            </a:r>
            <a:r>
              <a:rPr sz="1550" spc="-2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всех.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714825" y="3425318"/>
            <a:ext cx="212725" cy="1860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050" spc="-45" dirty="0">
                <a:solidFill>
                  <a:srgbClr val="FFFFFF"/>
                </a:solidFill>
                <a:latin typeface="Leelawadee UI Semilight"/>
                <a:cs typeface="Leelawadee UI Semilight"/>
              </a:rPr>
              <a:t>OO</a:t>
            </a:r>
            <a:endParaRPr sz="1050">
              <a:latin typeface="Leelawadee UI Semilight"/>
              <a:cs typeface="Leelawadee UI Semilight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304799" y="5029199"/>
            <a:ext cx="10077450" cy="2527300"/>
          </a:xfrm>
          <a:custGeom>
            <a:avLst/>
            <a:gdLst/>
            <a:ahLst/>
            <a:cxnLst/>
            <a:rect l="l" t="t" r="r" b="b"/>
            <a:pathLst>
              <a:path w="10077450" h="2527300">
                <a:moveTo>
                  <a:pt x="10077448" y="2526791"/>
                </a:moveTo>
                <a:lnTo>
                  <a:pt x="0" y="2526791"/>
                </a:lnTo>
                <a:lnTo>
                  <a:pt x="0" y="18588"/>
                </a:lnTo>
                <a:lnTo>
                  <a:pt x="18589" y="0"/>
                </a:lnTo>
                <a:lnTo>
                  <a:pt x="10058859" y="0"/>
                </a:lnTo>
                <a:lnTo>
                  <a:pt x="10077448" y="2526791"/>
                </a:lnTo>
                <a:close/>
              </a:path>
            </a:pathLst>
          </a:custGeom>
          <a:solidFill>
            <a:srgbClr val="F9F7F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892175" y="5473700"/>
            <a:ext cx="355282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350" dirty="0">
                <a:solidFill>
                  <a:srgbClr val="161612"/>
                </a:solidFill>
                <a:latin typeface="Times New Roman"/>
                <a:cs typeface="Times New Roman"/>
              </a:rPr>
              <a:t>Поиск</a:t>
            </a:r>
            <a:r>
              <a:rPr sz="3350" spc="20" dirty="0">
                <a:solidFill>
                  <a:srgbClr val="161612"/>
                </a:solidFill>
                <a:latin typeface="Times New Roman"/>
                <a:cs typeface="Times New Roman"/>
              </a:rPr>
              <a:t> </a:t>
            </a:r>
            <a:r>
              <a:rPr sz="3350" dirty="0">
                <a:solidFill>
                  <a:srgbClr val="161612"/>
                </a:solidFill>
                <a:latin typeface="Times New Roman"/>
                <a:cs typeface="Times New Roman"/>
              </a:rPr>
              <a:t>и</a:t>
            </a:r>
            <a:r>
              <a:rPr sz="3350" spc="30" dirty="0">
                <a:solidFill>
                  <a:srgbClr val="161612"/>
                </a:solidFill>
                <a:latin typeface="Times New Roman"/>
                <a:cs typeface="Times New Roman"/>
              </a:rPr>
              <a:t> </a:t>
            </a:r>
            <a:r>
              <a:rPr sz="3350" dirty="0">
                <a:solidFill>
                  <a:srgbClr val="161612"/>
                </a:solidFill>
                <a:latin typeface="Times New Roman"/>
                <a:cs typeface="Times New Roman"/>
              </a:rPr>
              <a:t>Учёт</a:t>
            </a:r>
            <a:r>
              <a:rPr sz="3350" spc="35" dirty="0">
                <a:solidFill>
                  <a:srgbClr val="161612"/>
                </a:solidFill>
                <a:latin typeface="Times New Roman"/>
                <a:cs typeface="Times New Roman"/>
              </a:rPr>
              <a:t> </a:t>
            </a:r>
            <a:r>
              <a:rPr sz="3350" spc="-20" dirty="0">
                <a:solidFill>
                  <a:srgbClr val="161612"/>
                </a:solidFill>
                <a:latin typeface="Times New Roman"/>
                <a:cs typeface="Times New Roman"/>
              </a:rPr>
              <a:t>Книг</a:t>
            </a:r>
            <a:endParaRPr sz="3350">
              <a:latin typeface="Times New Roman"/>
              <a:cs typeface="Times New Roman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92175" y="6440487"/>
            <a:ext cx="2517775" cy="2825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dirty="0">
                <a:solidFill>
                  <a:srgbClr val="161612"/>
                </a:solidFill>
                <a:latin typeface="Times New Roman"/>
                <a:cs typeface="Times New Roman"/>
              </a:rPr>
              <a:t>Аккумулирующая</a:t>
            </a:r>
            <a:r>
              <a:rPr sz="1650" spc="55" dirty="0">
                <a:solidFill>
                  <a:srgbClr val="161612"/>
                </a:solidFill>
                <a:latin typeface="Times New Roman"/>
                <a:cs typeface="Times New Roman"/>
              </a:rPr>
              <a:t> </a:t>
            </a:r>
            <a:r>
              <a:rPr sz="1650" spc="-10" dirty="0">
                <a:solidFill>
                  <a:srgbClr val="161612"/>
                </a:solidFill>
                <a:latin typeface="Times New Roman"/>
                <a:cs typeface="Times New Roman"/>
              </a:rPr>
              <a:t>функция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92175" y="6846847"/>
            <a:ext cx="2674620" cy="577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900"/>
              </a:lnSpc>
              <a:spcBef>
                <a:spcPts val="95"/>
              </a:spcBef>
            </a:pPr>
            <a:r>
              <a:rPr sz="1550" spc="-80" dirty="0">
                <a:solidFill>
                  <a:srgbClr val="161612"/>
                </a:solidFill>
                <a:latin typeface="Microsoft Sans Serif"/>
                <a:cs typeface="Microsoft Sans Serif"/>
              </a:rPr>
              <a:t>Формирование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0" dirty="0">
                <a:solidFill>
                  <a:srgbClr val="161612"/>
                </a:solidFill>
                <a:latin typeface="Microsoft Sans Serif"/>
                <a:cs typeface="Microsoft Sans Serif"/>
              </a:rPr>
              <a:t>и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хранение </a:t>
            </a:r>
            <a:r>
              <a:rPr sz="1550" spc="-70" dirty="0">
                <a:solidFill>
                  <a:srgbClr val="161612"/>
                </a:solidFill>
                <a:latin typeface="Microsoft Sans Serif"/>
                <a:cs typeface="Microsoft Sans Serif"/>
              </a:rPr>
              <a:t>библиотечно-</a:t>
            </a:r>
            <a:r>
              <a:rPr sz="1550" spc="-95" dirty="0">
                <a:solidFill>
                  <a:srgbClr val="161612"/>
                </a:solidFill>
                <a:latin typeface="Microsoft Sans Serif"/>
                <a:cs typeface="Microsoft Sans Serif"/>
              </a:rPr>
              <a:t>информационных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3999855" y="6440487"/>
            <a:ext cx="2376805" cy="2825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dirty="0">
                <a:solidFill>
                  <a:srgbClr val="161612"/>
                </a:solidFill>
                <a:latin typeface="Times New Roman"/>
                <a:cs typeface="Times New Roman"/>
              </a:rPr>
              <a:t>Современные</a:t>
            </a:r>
            <a:r>
              <a:rPr sz="1650" spc="110" dirty="0">
                <a:solidFill>
                  <a:srgbClr val="161612"/>
                </a:solidFill>
                <a:latin typeface="Times New Roman"/>
                <a:cs typeface="Times New Roman"/>
              </a:rPr>
              <a:t> </a:t>
            </a:r>
            <a:r>
              <a:rPr sz="1650" spc="-10" dirty="0">
                <a:solidFill>
                  <a:srgbClr val="161612"/>
                </a:solidFill>
                <a:latin typeface="Times New Roman"/>
                <a:cs typeface="Times New Roman"/>
              </a:rPr>
              <a:t>технологии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999855" y="6846847"/>
            <a:ext cx="2628900" cy="577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900"/>
              </a:lnSpc>
              <a:spcBef>
                <a:spcPts val="95"/>
              </a:spcBef>
            </a:pPr>
            <a:r>
              <a:rPr sz="1550" spc="-80" dirty="0">
                <a:solidFill>
                  <a:srgbClr val="161612"/>
                </a:solidFill>
                <a:latin typeface="Microsoft Sans Serif"/>
                <a:cs typeface="Microsoft Sans Serif"/>
              </a:rPr>
              <a:t>Автоматизированные</a:t>
            </a:r>
            <a:r>
              <a:rPr sz="1550" spc="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системы управления</a:t>
            </a:r>
            <a:r>
              <a:rPr sz="1550" spc="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14" dirty="0">
                <a:solidFill>
                  <a:srgbClr val="161612"/>
                </a:solidFill>
                <a:latin typeface="Microsoft Sans Serif"/>
                <a:cs typeface="Microsoft Sans Serif"/>
              </a:rPr>
              <a:t>фондами,</a:t>
            </a:r>
            <a:r>
              <a:rPr sz="1550" spc="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450" spc="-20" dirty="0">
                <a:solidFill>
                  <a:srgbClr val="161612"/>
                </a:solidFill>
                <a:latin typeface="Microsoft Sans Serif"/>
                <a:cs typeface="Microsoft Sans Serif"/>
              </a:rPr>
              <a:t>RFID</a:t>
            </a:r>
            <a:endParaRPr sz="1450">
              <a:latin typeface="Microsoft Sans Serif"/>
              <a:cs typeface="Microsoft Sans Serif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107535" y="6440487"/>
            <a:ext cx="2007235" cy="2825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dirty="0">
                <a:solidFill>
                  <a:srgbClr val="161612"/>
                </a:solidFill>
                <a:latin typeface="Times New Roman"/>
                <a:cs typeface="Times New Roman"/>
              </a:rPr>
              <a:t>Электронный</a:t>
            </a:r>
            <a:r>
              <a:rPr sz="1650" spc="114" dirty="0">
                <a:solidFill>
                  <a:srgbClr val="161612"/>
                </a:solidFill>
                <a:latin typeface="Times New Roman"/>
                <a:cs typeface="Times New Roman"/>
              </a:rPr>
              <a:t> </a:t>
            </a:r>
            <a:r>
              <a:rPr sz="1650" spc="-10" dirty="0">
                <a:solidFill>
                  <a:srgbClr val="161612"/>
                </a:solidFill>
                <a:latin typeface="Times New Roman"/>
                <a:cs typeface="Times New Roman"/>
              </a:rPr>
              <a:t>каталог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107535" y="6885185"/>
            <a:ext cx="2422525" cy="2635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0" spc="-100" dirty="0">
                <a:solidFill>
                  <a:srgbClr val="161612"/>
                </a:solidFill>
                <a:latin typeface="Microsoft Sans Serif"/>
                <a:cs typeface="Microsoft Sans Serif"/>
              </a:rPr>
              <a:t>Удобный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0" dirty="0">
                <a:solidFill>
                  <a:srgbClr val="161612"/>
                </a:solidFill>
                <a:latin typeface="Microsoft Sans Serif"/>
                <a:cs typeface="Microsoft Sans Serif"/>
              </a:rPr>
              <a:t>и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65" dirty="0">
                <a:solidFill>
                  <a:srgbClr val="161612"/>
                </a:solidFill>
                <a:latin typeface="Microsoft Sans Serif"/>
                <a:cs typeface="Microsoft Sans Serif"/>
              </a:rPr>
              <a:t>доступный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30" dirty="0">
                <a:solidFill>
                  <a:srgbClr val="161612"/>
                </a:solidFill>
                <a:latin typeface="Microsoft Sans Serif"/>
                <a:cs typeface="Microsoft Sans Serif"/>
              </a:rPr>
              <a:t>поиск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107535" y="7161410"/>
            <a:ext cx="395605" cy="2635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0" spc="-40" dirty="0">
                <a:solidFill>
                  <a:srgbClr val="161612"/>
                </a:solidFill>
                <a:latin typeface="Microsoft Sans Serif"/>
                <a:cs typeface="Microsoft Sans Serif"/>
              </a:rPr>
              <a:t>книг</a:t>
            </a:r>
            <a:endParaRPr sz="1550">
              <a:latin typeface="Microsoft Sans Serif"/>
              <a:cs typeface="Microsoft Sans Serif"/>
            </a:endParaRPr>
          </a:p>
        </p:txBody>
      </p:sp>
      <p:grpSp>
        <p:nvGrpSpPr>
          <p:cNvPr id="33" name="object 33"/>
          <p:cNvGrpSpPr/>
          <p:nvPr/>
        </p:nvGrpSpPr>
        <p:grpSpPr>
          <a:xfrm>
            <a:off x="10262615" y="7174992"/>
            <a:ext cx="417830" cy="381000"/>
            <a:chOff x="10262615" y="7174992"/>
            <a:chExt cx="417830" cy="381000"/>
          </a:xfrm>
        </p:grpSpPr>
        <p:sp>
          <p:nvSpPr>
            <p:cNvPr id="34" name="object 34"/>
            <p:cNvSpPr/>
            <p:nvPr/>
          </p:nvSpPr>
          <p:spPr>
            <a:xfrm>
              <a:off x="10290047" y="7184136"/>
              <a:ext cx="390525" cy="372110"/>
            </a:xfrm>
            <a:custGeom>
              <a:avLst/>
              <a:gdLst/>
              <a:ahLst/>
              <a:cxnLst/>
              <a:rect l="l" t="t" r="r" b="b"/>
              <a:pathLst>
                <a:path w="390525" h="372109">
                  <a:moveTo>
                    <a:pt x="390143" y="371855"/>
                  </a:moveTo>
                  <a:lnTo>
                    <a:pt x="0" y="371855"/>
                  </a:lnTo>
                  <a:lnTo>
                    <a:pt x="0" y="0"/>
                  </a:lnTo>
                  <a:lnTo>
                    <a:pt x="390143" y="0"/>
                  </a:lnTo>
                  <a:lnTo>
                    <a:pt x="390143" y="26288"/>
                  </a:lnTo>
                  <a:lnTo>
                    <a:pt x="44576" y="26288"/>
                  </a:lnTo>
                  <a:lnTo>
                    <a:pt x="44576" y="331088"/>
                  </a:lnTo>
                  <a:lnTo>
                    <a:pt x="390143" y="331088"/>
                  </a:lnTo>
                  <a:lnTo>
                    <a:pt x="390143" y="371855"/>
                  </a:lnTo>
                  <a:close/>
                </a:path>
                <a:path w="390525" h="372109">
                  <a:moveTo>
                    <a:pt x="390143" y="331088"/>
                  </a:moveTo>
                  <a:lnTo>
                    <a:pt x="299801" y="331088"/>
                  </a:lnTo>
                  <a:lnTo>
                    <a:pt x="307094" y="329637"/>
                  </a:lnTo>
                  <a:lnTo>
                    <a:pt x="321097" y="323837"/>
                  </a:lnTo>
                  <a:lnTo>
                    <a:pt x="347925" y="288806"/>
                  </a:lnTo>
                  <a:lnTo>
                    <a:pt x="349376" y="281516"/>
                  </a:lnTo>
                  <a:lnTo>
                    <a:pt x="349376" y="75859"/>
                  </a:lnTo>
                  <a:lnTo>
                    <a:pt x="327277" y="37668"/>
                  </a:lnTo>
                  <a:lnTo>
                    <a:pt x="299804" y="26288"/>
                  </a:lnTo>
                  <a:lnTo>
                    <a:pt x="390143" y="26288"/>
                  </a:lnTo>
                  <a:lnTo>
                    <a:pt x="390143" y="331088"/>
                  </a:lnTo>
                  <a:close/>
                </a:path>
              </a:pathLst>
            </a:custGeom>
            <a:solidFill>
              <a:srgbClr val="000000">
                <a:alpha val="587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5"/>
            <p:cNvSpPr/>
            <p:nvPr/>
          </p:nvSpPr>
          <p:spPr>
            <a:xfrm>
              <a:off x="10262615" y="7174992"/>
              <a:ext cx="417830" cy="381000"/>
            </a:xfrm>
            <a:custGeom>
              <a:avLst/>
              <a:gdLst/>
              <a:ahLst/>
              <a:cxnLst/>
              <a:rect l="l" t="t" r="r" b="b"/>
              <a:pathLst>
                <a:path w="417829" h="381000">
                  <a:moveTo>
                    <a:pt x="417575" y="380999"/>
                  </a:moveTo>
                  <a:lnTo>
                    <a:pt x="0" y="380999"/>
                  </a:lnTo>
                  <a:lnTo>
                    <a:pt x="0" y="0"/>
                  </a:lnTo>
                  <a:lnTo>
                    <a:pt x="417575" y="0"/>
                  </a:lnTo>
                  <a:lnTo>
                    <a:pt x="417575" y="35432"/>
                  </a:lnTo>
                  <a:lnTo>
                    <a:pt x="72008" y="35432"/>
                  </a:lnTo>
                  <a:lnTo>
                    <a:pt x="72008" y="340232"/>
                  </a:lnTo>
                  <a:lnTo>
                    <a:pt x="417575" y="340232"/>
                  </a:lnTo>
                  <a:lnTo>
                    <a:pt x="417575" y="380999"/>
                  </a:lnTo>
                  <a:close/>
                </a:path>
                <a:path w="417829" h="381000">
                  <a:moveTo>
                    <a:pt x="417575" y="340232"/>
                  </a:moveTo>
                  <a:lnTo>
                    <a:pt x="327233" y="340232"/>
                  </a:lnTo>
                  <a:lnTo>
                    <a:pt x="334526" y="338781"/>
                  </a:lnTo>
                  <a:lnTo>
                    <a:pt x="348529" y="332981"/>
                  </a:lnTo>
                  <a:lnTo>
                    <a:pt x="375357" y="297950"/>
                  </a:lnTo>
                  <a:lnTo>
                    <a:pt x="376808" y="290660"/>
                  </a:lnTo>
                  <a:lnTo>
                    <a:pt x="376808" y="85003"/>
                  </a:lnTo>
                  <a:lnTo>
                    <a:pt x="354709" y="46812"/>
                  </a:lnTo>
                  <a:lnTo>
                    <a:pt x="327236" y="35432"/>
                  </a:lnTo>
                  <a:lnTo>
                    <a:pt x="417575" y="35432"/>
                  </a:lnTo>
                  <a:lnTo>
                    <a:pt x="417575" y="340232"/>
                  </a:lnTo>
                  <a:close/>
                </a:path>
              </a:pathLst>
            </a:custGeom>
            <a:solidFill>
              <a:srgbClr val="000000">
                <a:alpha val="101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6" name="object 3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0334624" y="7215187"/>
              <a:ext cx="300036" cy="295274"/>
            </a:xfrm>
            <a:prstGeom prst="rect">
              <a:avLst/>
            </a:prstGeom>
          </p:spPr>
        </p:pic>
        <p:sp>
          <p:nvSpPr>
            <p:cNvPr id="37" name="object 37"/>
            <p:cNvSpPr/>
            <p:nvPr/>
          </p:nvSpPr>
          <p:spPr>
            <a:xfrm>
              <a:off x="10334612" y="7210437"/>
              <a:ext cx="304800" cy="304800"/>
            </a:xfrm>
            <a:custGeom>
              <a:avLst/>
              <a:gdLst/>
              <a:ahLst/>
              <a:cxnLst/>
              <a:rect l="l" t="t" r="r" b="b"/>
              <a:pathLst>
                <a:path w="304800" h="304800">
                  <a:moveTo>
                    <a:pt x="304800" y="49568"/>
                  </a:moveTo>
                  <a:lnTo>
                    <a:pt x="303352" y="42278"/>
                  </a:lnTo>
                  <a:lnTo>
                    <a:pt x="297548" y="28270"/>
                  </a:lnTo>
                  <a:lnTo>
                    <a:pt x="293420" y="22085"/>
                  </a:lnTo>
                  <a:lnTo>
                    <a:pt x="288531" y="17221"/>
                  </a:lnTo>
                  <a:lnTo>
                    <a:pt x="288061" y="16738"/>
                  </a:lnTo>
                  <a:lnTo>
                    <a:pt x="282702" y="11379"/>
                  </a:lnTo>
                  <a:lnTo>
                    <a:pt x="276529" y="7239"/>
                  </a:lnTo>
                  <a:lnTo>
                    <a:pt x="262521" y="1447"/>
                  </a:lnTo>
                  <a:lnTo>
                    <a:pt x="255231" y="0"/>
                  </a:lnTo>
                  <a:lnTo>
                    <a:pt x="0" y="0"/>
                  </a:lnTo>
                  <a:lnTo>
                    <a:pt x="0" y="9525"/>
                  </a:lnTo>
                  <a:lnTo>
                    <a:pt x="247650" y="9525"/>
                  </a:lnTo>
                  <a:lnTo>
                    <a:pt x="257162" y="10388"/>
                  </a:lnTo>
                  <a:lnTo>
                    <a:pt x="265938" y="13004"/>
                  </a:lnTo>
                  <a:lnTo>
                    <a:pt x="274002" y="17360"/>
                  </a:lnTo>
                  <a:lnTo>
                    <a:pt x="281330" y="23469"/>
                  </a:lnTo>
                  <a:lnTo>
                    <a:pt x="281762" y="23990"/>
                  </a:lnTo>
                  <a:lnTo>
                    <a:pt x="287439" y="30797"/>
                  </a:lnTo>
                  <a:lnTo>
                    <a:pt x="291795" y="38862"/>
                  </a:lnTo>
                  <a:lnTo>
                    <a:pt x="294411" y="47637"/>
                  </a:lnTo>
                  <a:lnTo>
                    <a:pt x="295275" y="57150"/>
                  </a:lnTo>
                  <a:lnTo>
                    <a:pt x="295275" y="247650"/>
                  </a:lnTo>
                  <a:lnTo>
                    <a:pt x="294411" y="257149"/>
                  </a:lnTo>
                  <a:lnTo>
                    <a:pt x="291795" y="265925"/>
                  </a:lnTo>
                  <a:lnTo>
                    <a:pt x="287439" y="273989"/>
                  </a:lnTo>
                  <a:lnTo>
                    <a:pt x="281762" y="280797"/>
                  </a:lnTo>
                  <a:lnTo>
                    <a:pt x="281330" y="281317"/>
                  </a:lnTo>
                  <a:lnTo>
                    <a:pt x="274002" y="287426"/>
                  </a:lnTo>
                  <a:lnTo>
                    <a:pt x="265938" y="291782"/>
                  </a:lnTo>
                  <a:lnTo>
                    <a:pt x="257162" y="294398"/>
                  </a:lnTo>
                  <a:lnTo>
                    <a:pt x="247650" y="295275"/>
                  </a:lnTo>
                  <a:lnTo>
                    <a:pt x="0" y="295275"/>
                  </a:lnTo>
                  <a:lnTo>
                    <a:pt x="0" y="304800"/>
                  </a:lnTo>
                  <a:lnTo>
                    <a:pt x="255231" y="304800"/>
                  </a:lnTo>
                  <a:lnTo>
                    <a:pt x="262521" y="303339"/>
                  </a:lnTo>
                  <a:lnTo>
                    <a:pt x="276529" y="297548"/>
                  </a:lnTo>
                  <a:lnTo>
                    <a:pt x="282702" y="293408"/>
                  </a:lnTo>
                  <a:lnTo>
                    <a:pt x="288061" y="288048"/>
                  </a:lnTo>
                  <a:lnTo>
                    <a:pt x="288544" y="287578"/>
                  </a:lnTo>
                  <a:lnTo>
                    <a:pt x="293420" y="282689"/>
                  </a:lnTo>
                  <a:lnTo>
                    <a:pt x="297548" y="276517"/>
                  </a:lnTo>
                  <a:lnTo>
                    <a:pt x="303352" y="262509"/>
                  </a:lnTo>
                  <a:lnTo>
                    <a:pt x="304800" y="255219"/>
                  </a:lnTo>
                  <a:lnTo>
                    <a:pt x="304800" y="49568"/>
                  </a:lnTo>
                  <a:close/>
                </a:path>
              </a:pathLst>
            </a:custGeom>
            <a:solidFill>
              <a:srgbClr val="E4DFD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38" name="object 3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0429874" y="7305674"/>
              <a:ext cx="100012" cy="1143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4799" y="304799"/>
            <a:ext cx="10077450" cy="6353175"/>
            <a:chOff x="304799" y="304799"/>
            <a:chExt cx="10077450" cy="6353175"/>
          </a:xfrm>
        </p:grpSpPr>
        <p:sp>
          <p:nvSpPr>
            <p:cNvPr id="3" name="object 3"/>
            <p:cNvSpPr/>
            <p:nvPr/>
          </p:nvSpPr>
          <p:spPr>
            <a:xfrm>
              <a:off x="304799" y="304799"/>
              <a:ext cx="10077450" cy="6353175"/>
            </a:xfrm>
            <a:custGeom>
              <a:avLst/>
              <a:gdLst/>
              <a:ahLst/>
              <a:cxnLst/>
              <a:rect l="l" t="t" r="r" b="b"/>
              <a:pathLst>
                <a:path w="10077450" h="6353175">
                  <a:moveTo>
                    <a:pt x="10058859" y="6353172"/>
                  </a:moveTo>
                  <a:lnTo>
                    <a:pt x="18589" y="6353172"/>
                  </a:lnTo>
                  <a:lnTo>
                    <a:pt x="15855" y="6352627"/>
                  </a:lnTo>
                  <a:lnTo>
                    <a:pt x="0" y="6334582"/>
                  </a:lnTo>
                  <a:lnTo>
                    <a:pt x="0" y="6331743"/>
                  </a:lnTo>
                  <a:lnTo>
                    <a:pt x="0" y="18588"/>
                  </a:lnTo>
                  <a:lnTo>
                    <a:pt x="18589" y="0"/>
                  </a:lnTo>
                  <a:lnTo>
                    <a:pt x="10058859" y="0"/>
                  </a:lnTo>
                  <a:lnTo>
                    <a:pt x="10077448" y="18588"/>
                  </a:lnTo>
                  <a:lnTo>
                    <a:pt x="10077448" y="6334582"/>
                  </a:lnTo>
                  <a:lnTo>
                    <a:pt x="10061593" y="6352627"/>
                  </a:lnTo>
                  <a:lnTo>
                    <a:pt x="10058859" y="6353172"/>
                  </a:lnTo>
                  <a:close/>
                </a:path>
              </a:pathLst>
            </a:custGeom>
            <a:solidFill>
              <a:srgbClr val="F9F7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4799" y="304800"/>
              <a:ext cx="3781424" cy="635317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ts val="4200"/>
              </a:lnSpc>
              <a:spcBef>
                <a:spcPts val="50"/>
              </a:spcBef>
            </a:pPr>
            <a:r>
              <a:rPr dirty="0"/>
              <a:t>Регистрация</a:t>
            </a:r>
            <a:r>
              <a:rPr spc="20" dirty="0"/>
              <a:t> </a:t>
            </a:r>
            <a:r>
              <a:rPr dirty="0"/>
              <a:t>и</a:t>
            </a:r>
            <a:r>
              <a:rPr spc="35" dirty="0"/>
              <a:t> </a:t>
            </a:r>
            <a:r>
              <a:rPr spc="-10" dirty="0"/>
              <a:t>Управление Пользователями</a:t>
            </a:r>
          </a:p>
        </p:txBody>
      </p:sp>
      <p:sp>
        <p:nvSpPr>
          <p:cNvPr id="6" name="object 6"/>
          <p:cNvSpPr/>
          <p:nvPr/>
        </p:nvSpPr>
        <p:spPr>
          <a:xfrm>
            <a:off x="4686287" y="2105024"/>
            <a:ext cx="5095875" cy="4076700"/>
          </a:xfrm>
          <a:custGeom>
            <a:avLst/>
            <a:gdLst/>
            <a:ahLst/>
            <a:cxnLst/>
            <a:rect l="l" t="t" r="r" b="b"/>
            <a:pathLst>
              <a:path w="5095875" h="4076700">
                <a:moveTo>
                  <a:pt x="5095875" y="3209467"/>
                </a:moveTo>
                <a:lnTo>
                  <a:pt x="5077295" y="3190875"/>
                </a:lnTo>
                <a:lnTo>
                  <a:pt x="18592" y="3190875"/>
                </a:lnTo>
                <a:lnTo>
                  <a:pt x="0" y="3209467"/>
                </a:lnTo>
                <a:lnTo>
                  <a:pt x="0" y="4055275"/>
                </a:lnTo>
                <a:lnTo>
                  <a:pt x="0" y="4058120"/>
                </a:lnTo>
                <a:lnTo>
                  <a:pt x="18592" y="4076700"/>
                </a:lnTo>
                <a:lnTo>
                  <a:pt x="5077295" y="4076700"/>
                </a:lnTo>
                <a:lnTo>
                  <a:pt x="5095875" y="4058120"/>
                </a:lnTo>
                <a:lnTo>
                  <a:pt x="5095875" y="3209467"/>
                </a:lnTo>
                <a:close/>
              </a:path>
              <a:path w="5095875" h="4076700">
                <a:moveTo>
                  <a:pt x="5095875" y="2142667"/>
                </a:moveTo>
                <a:lnTo>
                  <a:pt x="5077295" y="2124075"/>
                </a:lnTo>
                <a:lnTo>
                  <a:pt x="18592" y="2124075"/>
                </a:lnTo>
                <a:lnTo>
                  <a:pt x="0" y="2142667"/>
                </a:lnTo>
                <a:lnTo>
                  <a:pt x="0" y="2998000"/>
                </a:lnTo>
                <a:lnTo>
                  <a:pt x="0" y="3000845"/>
                </a:lnTo>
                <a:lnTo>
                  <a:pt x="18592" y="3019425"/>
                </a:lnTo>
                <a:lnTo>
                  <a:pt x="5077295" y="3019425"/>
                </a:lnTo>
                <a:lnTo>
                  <a:pt x="5095875" y="3000845"/>
                </a:lnTo>
                <a:lnTo>
                  <a:pt x="5095875" y="2142667"/>
                </a:lnTo>
                <a:close/>
              </a:path>
              <a:path w="5095875" h="4076700">
                <a:moveTo>
                  <a:pt x="5095875" y="1085392"/>
                </a:moveTo>
                <a:lnTo>
                  <a:pt x="5077295" y="1066800"/>
                </a:lnTo>
                <a:lnTo>
                  <a:pt x="18592" y="1066800"/>
                </a:lnTo>
                <a:lnTo>
                  <a:pt x="0" y="1085392"/>
                </a:lnTo>
                <a:lnTo>
                  <a:pt x="0" y="1931200"/>
                </a:lnTo>
                <a:lnTo>
                  <a:pt x="0" y="1934044"/>
                </a:lnTo>
                <a:lnTo>
                  <a:pt x="18592" y="1952625"/>
                </a:lnTo>
                <a:lnTo>
                  <a:pt x="5077295" y="1952625"/>
                </a:lnTo>
                <a:lnTo>
                  <a:pt x="5095875" y="1934044"/>
                </a:lnTo>
                <a:lnTo>
                  <a:pt x="5095875" y="1085392"/>
                </a:lnTo>
                <a:close/>
              </a:path>
              <a:path w="5095875" h="4076700">
                <a:moveTo>
                  <a:pt x="5095875" y="18592"/>
                </a:moveTo>
                <a:lnTo>
                  <a:pt x="5077295" y="0"/>
                </a:lnTo>
                <a:lnTo>
                  <a:pt x="18592" y="0"/>
                </a:lnTo>
                <a:lnTo>
                  <a:pt x="0" y="18592"/>
                </a:lnTo>
                <a:lnTo>
                  <a:pt x="0" y="873925"/>
                </a:lnTo>
                <a:lnTo>
                  <a:pt x="0" y="876769"/>
                </a:lnTo>
                <a:lnTo>
                  <a:pt x="18592" y="895350"/>
                </a:lnTo>
                <a:lnTo>
                  <a:pt x="5077295" y="895350"/>
                </a:lnTo>
                <a:lnTo>
                  <a:pt x="5095875" y="876769"/>
                </a:lnTo>
                <a:lnTo>
                  <a:pt x="5095875" y="18592"/>
                </a:lnTo>
                <a:close/>
              </a:path>
            </a:pathLst>
          </a:custGeom>
          <a:solidFill>
            <a:srgbClr val="ECEBE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324485">
              <a:lnSpc>
                <a:spcPct val="116900"/>
              </a:lnSpc>
              <a:spcBef>
                <a:spcPts val="95"/>
              </a:spcBef>
            </a:pPr>
            <a:r>
              <a:rPr spc="-95" dirty="0"/>
              <a:t>Создание</a:t>
            </a:r>
            <a:r>
              <a:rPr spc="-10" dirty="0"/>
              <a:t> </a:t>
            </a:r>
            <a:r>
              <a:rPr spc="-70" dirty="0"/>
              <a:t>учётных</a:t>
            </a:r>
            <a:r>
              <a:rPr spc="-5" dirty="0"/>
              <a:t> </a:t>
            </a:r>
            <a:r>
              <a:rPr spc="-80" dirty="0"/>
              <a:t>записей</a:t>
            </a:r>
            <a:r>
              <a:rPr spc="-5" dirty="0"/>
              <a:t> </a:t>
            </a:r>
            <a:r>
              <a:rPr spc="-105" dirty="0"/>
              <a:t>для</a:t>
            </a:r>
            <a:r>
              <a:rPr spc="-5" dirty="0"/>
              <a:t> </a:t>
            </a:r>
            <a:r>
              <a:rPr spc="-65" dirty="0"/>
              <a:t>доступа</a:t>
            </a:r>
            <a:r>
              <a:rPr spc="-5" dirty="0"/>
              <a:t> </a:t>
            </a:r>
            <a:r>
              <a:rPr dirty="0"/>
              <a:t>к</a:t>
            </a:r>
            <a:r>
              <a:rPr spc="-5" dirty="0"/>
              <a:t> </a:t>
            </a:r>
            <a:r>
              <a:rPr spc="-50" dirty="0"/>
              <a:t>услугам </a:t>
            </a:r>
            <a:r>
              <a:rPr spc="-10" dirty="0"/>
              <a:t>библиотеки</a:t>
            </a:r>
          </a:p>
          <a:p>
            <a:pPr>
              <a:lnSpc>
                <a:spcPct val="100000"/>
              </a:lnSpc>
            </a:pPr>
            <a:endParaRPr sz="1350"/>
          </a:p>
          <a:p>
            <a:pPr>
              <a:lnSpc>
                <a:spcPct val="100000"/>
              </a:lnSpc>
              <a:spcBef>
                <a:spcPts val="1070"/>
              </a:spcBef>
            </a:pPr>
            <a:endParaRPr sz="1350"/>
          </a:p>
          <a:p>
            <a:pPr marL="12700" marR="144780">
              <a:lnSpc>
                <a:spcPct val="112900"/>
              </a:lnSpc>
            </a:pPr>
            <a:r>
              <a:rPr spc="-75" dirty="0"/>
              <a:t>Проверка</a:t>
            </a:r>
            <a:r>
              <a:rPr spc="-20" dirty="0"/>
              <a:t> </a:t>
            </a:r>
            <a:r>
              <a:rPr spc="-55" dirty="0"/>
              <a:t>регистрации</a:t>
            </a:r>
            <a:r>
              <a:rPr spc="-15" dirty="0"/>
              <a:t> </a:t>
            </a:r>
            <a:r>
              <a:rPr spc="-80" dirty="0"/>
              <a:t>через</a:t>
            </a:r>
            <a:r>
              <a:rPr spc="-15" dirty="0"/>
              <a:t> </a:t>
            </a:r>
            <a:r>
              <a:rPr sz="1450" spc="-65" dirty="0"/>
              <a:t>SMS</a:t>
            </a:r>
            <a:r>
              <a:rPr sz="1450" spc="10" dirty="0"/>
              <a:t> </a:t>
            </a:r>
            <a:r>
              <a:rPr spc="-90" dirty="0"/>
              <a:t>или</a:t>
            </a:r>
            <a:r>
              <a:rPr spc="-20" dirty="0"/>
              <a:t> </a:t>
            </a:r>
            <a:r>
              <a:rPr spc="-50" dirty="0"/>
              <a:t>электронную </a:t>
            </a:r>
            <a:r>
              <a:rPr spc="-10" dirty="0"/>
              <a:t>почту</a:t>
            </a:r>
            <a:endParaRPr sz="1450"/>
          </a:p>
          <a:p>
            <a:pPr>
              <a:lnSpc>
                <a:spcPct val="100000"/>
              </a:lnSpc>
            </a:pPr>
            <a:endParaRPr sz="1350"/>
          </a:p>
          <a:p>
            <a:pPr>
              <a:lnSpc>
                <a:spcPct val="100000"/>
              </a:lnSpc>
              <a:spcBef>
                <a:spcPts val="994"/>
              </a:spcBef>
            </a:pPr>
            <a:endParaRPr sz="1350"/>
          </a:p>
          <a:p>
            <a:pPr marL="12700" marR="216535">
              <a:lnSpc>
                <a:spcPct val="116900"/>
              </a:lnSpc>
            </a:pPr>
            <a:r>
              <a:rPr spc="-90" dirty="0"/>
              <a:t>Управление</a:t>
            </a:r>
            <a:r>
              <a:rPr spc="-30" dirty="0"/>
              <a:t> </a:t>
            </a:r>
            <a:r>
              <a:rPr spc="-90" dirty="0"/>
              <a:t>заявками</a:t>
            </a:r>
            <a:r>
              <a:rPr spc="-25" dirty="0"/>
              <a:t> </a:t>
            </a:r>
            <a:r>
              <a:rPr spc="-95" dirty="0"/>
              <a:t>на</a:t>
            </a:r>
            <a:r>
              <a:rPr spc="-25" dirty="0"/>
              <a:t> </a:t>
            </a:r>
            <a:r>
              <a:rPr spc="-50" dirty="0"/>
              <a:t>доступ</a:t>
            </a:r>
            <a:r>
              <a:rPr spc="-25" dirty="0"/>
              <a:t> </a:t>
            </a:r>
            <a:r>
              <a:rPr dirty="0"/>
              <a:t>к</a:t>
            </a:r>
            <a:r>
              <a:rPr spc="-25" dirty="0"/>
              <a:t> </a:t>
            </a:r>
            <a:r>
              <a:rPr spc="-85" dirty="0"/>
              <a:t>дополнительным </a:t>
            </a:r>
            <a:r>
              <a:rPr spc="-10" dirty="0"/>
              <a:t>ресурсам</a:t>
            </a:r>
          </a:p>
          <a:p>
            <a:pPr>
              <a:lnSpc>
                <a:spcPct val="100000"/>
              </a:lnSpc>
            </a:pPr>
            <a:endParaRPr sz="1350"/>
          </a:p>
          <a:p>
            <a:pPr>
              <a:lnSpc>
                <a:spcPct val="100000"/>
              </a:lnSpc>
              <a:spcBef>
                <a:spcPts val="994"/>
              </a:spcBef>
            </a:pPr>
            <a:endParaRPr sz="1350"/>
          </a:p>
          <a:p>
            <a:pPr marL="12700" marR="5080">
              <a:lnSpc>
                <a:spcPct val="116900"/>
              </a:lnSpc>
            </a:pPr>
            <a:r>
              <a:rPr spc="-80" dirty="0"/>
              <a:t>Обеспечение</a:t>
            </a:r>
            <a:r>
              <a:rPr spc="-5" dirty="0"/>
              <a:t> </a:t>
            </a:r>
            <a:r>
              <a:rPr spc="-90" dirty="0"/>
              <a:t>конфиденциальности</a:t>
            </a:r>
            <a:r>
              <a:rPr dirty="0"/>
              <a:t> </a:t>
            </a:r>
            <a:r>
              <a:rPr spc="-75" dirty="0"/>
              <a:t>пользовательской </a:t>
            </a:r>
            <a:r>
              <a:rPr spc="-10" dirty="0"/>
              <a:t>информации</a:t>
            </a:r>
          </a:p>
        </p:txBody>
      </p:sp>
      <p:sp>
        <p:nvSpPr>
          <p:cNvPr id="8" name="object 8"/>
          <p:cNvSpPr/>
          <p:nvPr/>
        </p:nvSpPr>
        <p:spPr>
          <a:xfrm>
            <a:off x="8604503" y="0"/>
            <a:ext cx="1801495" cy="64135"/>
          </a:xfrm>
          <a:custGeom>
            <a:avLst/>
            <a:gdLst/>
            <a:ahLst/>
            <a:cxnLst/>
            <a:rect l="l" t="t" r="r" b="b"/>
            <a:pathLst>
              <a:path w="1801495" h="64135">
                <a:moveTo>
                  <a:pt x="1801367" y="64008"/>
                </a:moveTo>
                <a:lnTo>
                  <a:pt x="0" y="64008"/>
                </a:lnTo>
                <a:lnTo>
                  <a:pt x="0" y="0"/>
                </a:lnTo>
                <a:lnTo>
                  <a:pt x="1801367" y="0"/>
                </a:lnTo>
                <a:lnTo>
                  <a:pt x="1801367" y="64008"/>
                </a:lnTo>
                <a:close/>
              </a:path>
            </a:pathLst>
          </a:custGeom>
          <a:solidFill>
            <a:srgbClr val="000000">
              <a:alpha val="1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4799" y="304799"/>
            <a:ext cx="10077450" cy="5362575"/>
            <a:chOff x="304799" y="304799"/>
            <a:chExt cx="10077450" cy="5362575"/>
          </a:xfrm>
        </p:grpSpPr>
        <p:sp>
          <p:nvSpPr>
            <p:cNvPr id="3" name="object 3"/>
            <p:cNvSpPr/>
            <p:nvPr/>
          </p:nvSpPr>
          <p:spPr>
            <a:xfrm>
              <a:off x="304799" y="304799"/>
              <a:ext cx="10077450" cy="5362575"/>
            </a:xfrm>
            <a:custGeom>
              <a:avLst/>
              <a:gdLst/>
              <a:ahLst/>
              <a:cxnLst/>
              <a:rect l="l" t="t" r="r" b="b"/>
              <a:pathLst>
                <a:path w="10077450" h="5362575">
                  <a:moveTo>
                    <a:pt x="10058859" y="5362572"/>
                  </a:moveTo>
                  <a:lnTo>
                    <a:pt x="18589" y="5362572"/>
                  </a:lnTo>
                  <a:lnTo>
                    <a:pt x="15855" y="5362027"/>
                  </a:lnTo>
                  <a:lnTo>
                    <a:pt x="0" y="5343982"/>
                  </a:lnTo>
                  <a:lnTo>
                    <a:pt x="0" y="5341143"/>
                  </a:lnTo>
                  <a:lnTo>
                    <a:pt x="0" y="18587"/>
                  </a:lnTo>
                  <a:lnTo>
                    <a:pt x="18589" y="0"/>
                  </a:lnTo>
                  <a:lnTo>
                    <a:pt x="10058859" y="0"/>
                  </a:lnTo>
                  <a:lnTo>
                    <a:pt x="10077448" y="18587"/>
                  </a:lnTo>
                  <a:lnTo>
                    <a:pt x="10077448" y="5343982"/>
                  </a:lnTo>
                  <a:lnTo>
                    <a:pt x="10061593" y="5362027"/>
                  </a:lnTo>
                  <a:lnTo>
                    <a:pt x="10058859" y="5362572"/>
                  </a:lnTo>
                  <a:close/>
                </a:path>
              </a:pathLst>
            </a:custGeom>
            <a:solidFill>
              <a:srgbClr val="F9F7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4799" y="304800"/>
              <a:ext cx="3781424" cy="536257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ts val="4200"/>
              </a:lnSpc>
              <a:spcBef>
                <a:spcPts val="50"/>
              </a:spcBef>
            </a:pPr>
            <a:r>
              <a:rPr dirty="0"/>
              <a:t>Онлайн</a:t>
            </a:r>
            <a:r>
              <a:rPr sz="3200" dirty="0">
                <a:latin typeface="Consolas"/>
                <a:cs typeface="Consolas"/>
              </a:rPr>
              <a:t>-</a:t>
            </a:r>
            <a:r>
              <a:rPr dirty="0"/>
              <a:t>Бронирование</a:t>
            </a:r>
            <a:r>
              <a:rPr spc="85" dirty="0"/>
              <a:t> </a:t>
            </a:r>
            <a:r>
              <a:rPr spc="-50" dirty="0"/>
              <a:t>и </a:t>
            </a:r>
            <a:r>
              <a:rPr dirty="0"/>
              <a:t>Продление</a:t>
            </a:r>
            <a:r>
              <a:rPr spc="-75" dirty="0"/>
              <a:t> </a:t>
            </a:r>
            <a:r>
              <a:rPr spc="-20" dirty="0"/>
              <a:t>Книг</a:t>
            </a:r>
            <a:endParaRPr sz="3200">
              <a:latin typeface="Consolas"/>
              <a:cs typeface="Consolas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4686299" y="2105025"/>
            <a:ext cx="857250" cy="1028700"/>
          </a:xfrm>
          <a:custGeom>
            <a:avLst/>
            <a:gdLst/>
            <a:ahLst/>
            <a:cxnLst/>
            <a:rect l="l" t="t" r="r" b="b"/>
            <a:pathLst>
              <a:path w="857250" h="1028700">
                <a:moveTo>
                  <a:pt x="428624" y="1028699"/>
                </a:moveTo>
                <a:lnTo>
                  <a:pt x="0" y="857249"/>
                </a:lnTo>
                <a:lnTo>
                  <a:pt x="0" y="0"/>
                </a:lnTo>
                <a:lnTo>
                  <a:pt x="428624" y="171449"/>
                </a:lnTo>
                <a:lnTo>
                  <a:pt x="857249" y="0"/>
                </a:lnTo>
                <a:lnTo>
                  <a:pt x="857249" y="857249"/>
                </a:lnTo>
                <a:lnTo>
                  <a:pt x="428624" y="1028699"/>
                </a:lnTo>
                <a:close/>
              </a:path>
            </a:pathLst>
          </a:custGeom>
          <a:solidFill>
            <a:srgbClr val="ECEBE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5057576" y="2427056"/>
            <a:ext cx="109855" cy="3556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150" spc="-525" dirty="0">
                <a:solidFill>
                  <a:srgbClr val="161612"/>
                </a:solidFill>
                <a:latin typeface="Trebuchet MS"/>
                <a:cs typeface="Trebuchet MS"/>
              </a:rPr>
              <a:t>1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785643" y="2217697"/>
            <a:ext cx="3729354" cy="577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900"/>
              </a:lnSpc>
              <a:spcBef>
                <a:spcPts val="95"/>
              </a:spcBef>
            </a:pP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Дистанционное</a:t>
            </a:r>
            <a:r>
              <a:rPr sz="155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0" dirty="0">
                <a:solidFill>
                  <a:srgbClr val="161612"/>
                </a:solidFill>
                <a:latin typeface="Microsoft Sans Serif"/>
                <a:cs typeface="Microsoft Sans Serif"/>
              </a:rPr>
              <a:t>бронирование</a:t>
            </a:r>
            <a:r>
              <a:rPr sz="155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0" dirty="0">
                <a:solidFill>
                  <a:srgbClr val="161612"/>
                </a:solidFill>
                <a:latin typeface="Microsoft Sans Serif"/>
                <a:cs typeface="Microsoft Sans Serif"/>
              </a:rPr>
              <a:t>и</a:t>
            </a:r>
            <a:r>
              <a:rPr sz="1550" spc="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продление </a:t>
            </a:r>
            <a:r>
              <a:rPr sz="1550" spc="-45" dirty="0">
                <a:solidFill>
                  <a:srgbClr val="161612"/>
                </a:solidFill>
                <a:latin typeface="Microsoft Sans Serif"/>
                <a:cs typeface="Microsoft Sans Serif"/>
              </a:rPr>
              <a:t>книг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0" dirty="0">
                <a:solidFill>
                  <a:srgbClr val="161612"/>
                </a:solidFill>
                <a:latin typeface="Microsoft Sans Serif"/>
                <a:cs typeface="Microsoft Sans Serif"/>
              </a:rPr>
              <a:t>через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90" dirty="0">
                <a:solidFill>
                  <a:srgbClr val="161612"/>
                </a:solidFill>
                <a:latin typeface="Microsoft Sans Serif"/>
                <a:cs typeface="Microsoft Sans Serif"/>
              </a:rPr>
              <a:t>личный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кабинет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4686299" y="3133724"/>
            <a:ext cx="857250" cy="1028700"/>
          </a:xfrm>
          <a:custGeom>
            <a:avLst/>
            <a:gdLst/>
            <a:ahLst/>
            <a:cxnLst/>
            <a:rect l="l" t="t" r="r" b="b"/>
            <a:pathLst>
              <a:path w="857250" h="1028700">
                <a:moveTo>
                  <a:pt x="428624" y="1028699"/>
                </a:moveTo>
                <a:lnTo>
                  <a:pt x="0" y="857249"/>
                </a:lnTo>
                <a:lnTo>
                  <a:pt x="0" y="0"/>
                </a:lnTo>
                <a:lnTo>
                  <a:pt x="428624" y="171449"/>
                </a:lnTo>
                <a:lnTo>
                  <a:pt x="857249" y="0"/>
                </a:lnTo>
                <a:lnTo>
                  <a:pt x="857249" y="857249"/>
                </a:lnTo>
                <a:lnTo>
                  <a:pt x="428624" y="1028699"/>
                </a:lnTo>
                <a:close/>
              </a:path>
            </a:pathLst>
          </a:custGeom>
          <a:solidFill>
            <a:srgbClr val="ECEBE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5025726" y="3455756"/>
            <a:ext cx="173990" cy="3556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150" spc="-50" dirty="0">
                <a:solidFill>
                  <a:srgbClr val="161612"/>
                </a:solidFill>
                <a:latin typeface="Trebuchet MS"/>
                <a:cs typeface="Trebuchet MS"/>
              </a:rPr>
              <a:t>2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785643" y="3246397"/>
            <a:ext cx="3776979" cy="577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900"/>
              </a:lnSpc>
              <a:spcBef>
                <a:spcPts val="95"/>
              </a:spcBef>
            </a:pPr>
            <a:r>
              <a:rPr sz="1550" spc="-90" dirty="0">
                <a:solidFill>
                  <a:srgbClr val="161612"/>
                </a:solidFill>
                <a:latin typeface="Microsoft Sans Serif"/>
                <a:cs typeface="Microsoft Sans Serif"/>
              </a:rPr>
              <a:t>Система</a:t>
            </a:r>
            <a:r>
              <a:rPr sz="1550" spc="-2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напоминаний</a:t>
            </a:r>
            <a:r>
              <a:rPr sz="1550" spc="-2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dirty="0">
                <a:solidFill>
                  <a:srgbClr val="161612"/>
                </a:solidFill>
                <a:latin typeface="Microsoft Sans Serif"/>
                <a:cs typeface="Microsoft Sans Serif"/>
              </a:rPr>
              <a:t>о</a:t>
            </a:r>
            <a:r>
              <a:rPr sz="1550" spc="-2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предстоящих</a:t>
            </a:r>
            <a:r>
              <a:rPr sz="1550" spc="-2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5" dirty="0">
                <a:solidFill>
                  <a:srgbClr val="161612"/>
                </a:solidFill>
                <a:latin typeface="Microsoft Sans Serif"/>
                <a:cs typeface="Microsoft Sans Serif"/>
              </a:rPr>
              <a:t>датах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возврата</a:t>
            </a:r>
            <a:r>
              <a:rPr sz="1550" spc="-3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20" dirty="0">
                <a:solidFill>
                  <a:srgbClr val="161612"/>
                </a:solidFill>
                <a:latin typeface="Microsoft Sans Serif"/>
                <a:cs typeface="Microsoft Sans Serif"/>
              </a:rPr>
              <a:t>книг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686299" y="4162425"/>
            <a:ext cx="857250" cy="1028700"/>
          </a:xfrm>
          <a:custGeom>
            <a:avLst/>
            <a:gdLst/>
            <a:ahLst/>
            <a:cxnLst/>
            <a:rect l="l" t="t" r="r" b="b"/>
            <a:pathLst>
              <a:path w="857250" h="1028700">
                <a:moveTo>
                  <a:pt x="428624" y="1028699"/>
                </a:moveTo>
                <a:lnTo>
                  <a:pt x="0" y="857249"/>
                </a:lnTo>
                <a:lnTo>
                  <a:pt x="0" y="0"/>
                </a:lnTo>
                <a:lnTo>
                  <a:pt x="428624" y="171449"/>
                </a:lnTo>
                <a:lnTo>
                  <a:pt x="857249" y="0"/>
                </a:lnTo>
                <a:lnTo>
                  <a:pt x="857249" y="857249"/>
                </a:lnTo>
                <a:lnTo>
                  <a:pt x="428624" y="1028699"/>
                </a:lnTo>
                <a:close/>
              </a:path>
            </a:pathLst>
          </a:custGeom>
          <a:solidFill>
            <a:srgbClr val="ECEBE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5023197" y="4484456"/>
            <a:ext cx="178435" cy="3556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150" spc="15" dirty="0">
                <a:solidFill>
                  <a:srgbClr val="161612"/>
                </a:solidFill>
                <a:latin typeface="Trebuchet MS"/>
                <a:cs typeface="Trebuchet MS"/>
              </a:rPr>
              <a:t>3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785643" y="4275097"/>
            <a:ext cx="3073400" cy="577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900"/>
              </a:lnSpc>
              <a:spcBef>
                <a:spcPts val="95"/>
              </a:spcBef>
            </a:pPr>
            <a:r>
              <a:rPr sz="1550" spc="-80" dirty="0">
                <a:solidFill>
                  <a:srgbClr val="161612"/>
                </a:solidFill>
                <a:latin typeface="Microsoft Sans Serif"/>
                <a:cs typeface="Microsoft Sans Serif"/>
              </a:rPr>
              <a:t>Автоматизированные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60" dirty="0">
                <a:solidFill>
                  <a:srgbClr val="161612"/>
                </a:solidFill>
                <a:latin typeface="Microsoft Sans Serif"/>
                <a:cs typeface="Microsoft Sans Serif"/>
              </a:rPr>
              <a:t>процессы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0" dirty="0">
                <a:solidFill>
                  <a:srgbClr val="161612"/>
                </a:solidFill>
                <a:latin typeface="Microsoft Sans Serif"/>
                <a:cs typeface="Microsoft Sans Serif"/>
              </a:rPr>
              <a:t>для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упреждения</a:t>
            </a:r>
            <a:r>
              <a:rPr sz="1550" spc="4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просрочек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8604503" y="0"/>
            <a:ext cx="1801495" cy="64135"/>
          </a:xfrm>
          <a:custGeom>
            <a:avLst/>
            <a:gdLst/>
            <a:ahLst/>
            <a:cxnLst/>
            <a:rect l="l" t="t" r="r" b="b"/>
            <a:pathLst>
              <a:path w="1801495" h="64135">
                <a:moveTo>
                  <a:pt x="1801367" y="64008"/>
                </a:moveTo>
                <a:lnTo>
                  <a:pt x="0" y="64008"/>
                </a:lnTo>
                <a:lnTo>
                  <a:pt x="0" y="0"/>
                </a:lnTo>
                <a:lnTo>
                  <a:pt x="1801367" y="0"/>
                </a:lnTo>
                <a:lnTo>
                  <a:pt x="1801367" y="64008"/>
                </a:lnTo>
                <a:close/>
              </a:path>
            </a:pathLst>
          </a:custGeom>
          <a:solidFill>
            <a:srgbClr val="000000">
              <a:alpha val="1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4799" y="304798"/>
            <a:ext cx="10077450" cy="5838825"/>
            <a:chOff x="304799" y="304798"/>
            <a:chExt cx="10077450" cy="5838825"/>
          </a:xfrm>
        </p:grpSpPr>
        <p:sp>
          <p:nvSpPr>
            <p:cNvPr id="3" name="object 3"/>
            <p:cNvSpPr/>
            <p:nvPr/>
          </p:nvSpPr>
          <p:spPr>
            <a:xfrm>
              <a:off x="304799" y="304798"/>
              <a:ext cx="10077450" cy="5838825"/>
            </a:xfrm>
            <a:custGeom>
              <a:avLst/>
              <a:gdLst/>
              <a:ahLst/>
              <a:cxnLst/>
              <a:rect l="l" t="t" r="r" b="b"/>
              <a:pathLst>
                <a:path w="10077450" h="5838825">
                  <a:moveTo>
                    <a:pt x="10058859" y="5838822"/>
                  </a:moveTo>
                  <a:lnTo>
                    <a:pt x="18589" y="5838822"/>
                  </a:lnTo>
                  <a:lnTo>
                    <a:pt x="15855" y="5838275"/>
                  </a:lnTo>
                  <a:lnTo>
                    <a:pt x="0" y="5820232"/>
                  </a:lnTo>
                  <a:lnTo>
                    <a:pt x="0" y="5817393"/>
                  </a:lnTo>
                  <a:lnTo>
                    <a:pt x="0" y="18587"/>
                  </a:lnTo>
                  <a:lnTo>
                    <a:pt x="18589" y="0"/>
                  </a:lnTo>
                  <a:lnTo>
                    <a:pt x="10058859" y="0"/>
                  </a:lnTo>
                  <a:lnTo>
                    <a:pt x="10077448" y="18587"/>
                  </a:lnTo>
                  <a:lnTo>
                    <a:pt x="10077448" y="5820232"/>
                  </a:lnTo>
                  <a:lnTo>
                    <a:pt x="10061593" y="5838275"/>
                  </a:lnTo>
                  <a:lnTo>
                    <a:pt x="10058859" y="5838822"/>
                  </a:lnTo>
                  <a:close/>
                </a:path>
              </a:pathLst>
            </a:custGeom>
            <a:solidFill>
              <a:srgbClr val="F9F7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600824" y="304799"/>
              <a:ext cx="3781424" cy="583882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92175" y="749300"/>
            <a:ext cx="4309745" cy="1073150"/>
          </a:xfrm>
          <a:prstGeom prst="rect">
            <a:avLst/>
          </a:prstGeom>
        </p:spPr>
        <p:txBody>
          <a:bodyPr vert="horz" wrap="square" lIns="0" tIns="6350" rIns="0" bIns="0" rtlCol="0">
            <a:spAutoFit/>
          </a:bodyPr>
          <a:lstStyle/>
          <a:p>
            <a:pPr marL="12700" marR="5080">
              <a:lnSpc>
                <a:spcPts val="4200"/>
              </a:lnSpc>
              <a:spcBef>
                <a:spcPts val="50"/>
              </a:spcBef>
            </a:pPr>
            <a:r>
              <a:rPr dirty="0"/>
              <a:t>Доступ</a:t>
            </a:r>
            <a:r>
              <a:rPr spc="45" dirty="0"/>
              <a:t> </a:t>
            </a:r>
            <a:r>
              <a:rPr dirty="0"/>
              <a:t>к</a:t>
            </a:r>
            <a:r>
              <a:rPr spc="40" dirty="0"/>
              <a:t> </a:t>
            </a:r>
            <a:r>
              <a:rPr spc="-10" dirty="0"/>
              <a:t>Электронным Ресурсам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969168" y="2105023"/>
            <a:ext cx="971550" cy="3562350"/>
            <a:chOff x="969168" y="2105023"/>
            <a:chExt cx="971550" cy="3562350"/>
          </a:xfrm>
        </p:grpSpPr>
        <p:sp>
          <p:nvSpPr>
            <p:cNvPr id="7" name="object 7"/>
            <p:cNvSpPr/>
            <p:nvPr/>
          </p:nvSpPr>
          <p:spPr>
            <a:xfrm>
              <a:off x="1152512" y="2105024"/>
              <a:ext cx="788670" cy="3562350"/>
            </a:xfrm>
            <a:custGeom>
              <a:avLst/>
              <a:gdLst/>
              <a:ahLst/>
              <a:cxnLst/>
              <a:rect l="l" t="t" r="r" b="b"/>
              <a:pathLst>
                <a:path w="788669" h="3562350">
                  <a:moveTo>
                    <a:pt x="19050" y="6896"/>
                  </a:moveTo>
                  <a:lnTo>
                    <a:pt x="18122" y="4648"/>
                  </a:lnTo>
                  <a:lnTo>
                    <a:pt x="14401" y="939"/>
                  </a:lnTo>
                  <a:lnTo>
                    <a:pt x="12166" y="0"/>
                  </a:lnTo>
                  <a:lnTo>
                    <a:pt x="6896" y="0"/>
                  </a:lnTo>
                  <a:lnTo>
                    <a:pt x="4660" y="939"/>
                  </a:lnTo>
                  <a:lnTo>
                    <a:pt x="939" y="4648"/>
                  </a:lnTo>
                  <a:lnTo>
                    <a:pt x="0" y="6896"/>
                  </a:lnTo>
                  <a:lnTo>
                    <a:pt x="0" y="3552825"/>
                  </a:lnTo>
                  <a:lnTo>
                    <a:pt x="0" y="3555454"/>
                  </a:lnTo>
                  <a:lnTo>
                    <a:pt x="939" y="3557701"/>
                  </a:lnTo>
                  <a:lnTo>
                    <a:pt x="4660" y="3561423"/>
                  </a:lnTo>
                  <a:lnTo>
                    <a:pt x="6896" y="3562350"/>
                  </a:lnTo>
                  <a:lnTo>
                    <a:pt x="12166" y="3562350"/>
                  </a:lnTo>
                  <a:lnTo>
                    <a:pt x="14401" y="3561423"/>
                  </a:lnTo>
                  <a:lnTo>
                    <a:pt x="18122" y="3557701"/>
                  </a:lnTo>
                  <a:lnTo>
                    <a:pt x="19050" y="3555454"/>
                  </a:lnTo>
                  <a:lnTo>
                    <a:pt x="19050" y="6896"/>
                  </a:lnTo>
                  <a:close/>
                </a:path>
                <a:path w="788669" h="3562350">
                  <a:moveTo>
                    <a:pt x="788200" y="387896"/>
                  </a:moveTo>
                  <a:lnTo>
                    <a:pt x="787273" y="385660"/>
                  </a:lnTo>
                  <a:lnTo>
                    <a:pt x="783551" y="381939"/>
                  </a:lnTo>
                  <a:lnTo>
                    <a:pt x="781304" y="381012"/>
                  </a:lnTo>
                  <a:lnTo>
                    <a:pt x="195021" y="381012"/>
                  </a:lnTo>
                  <a:lnTo>
                    <a:pt x="192773" y="381939"/>
                  </a:lnTo>
                  <a:lnTo>
                    <a:pt x="189052" y="385660"/>
                  </a:lnTo>
                  <a:lnTo>
                    <a:pt x="188125" y="387896"/>
                  </a:lnTo>
                  <a:lnTo>
                    <a:pt x="188125" y="390537"/>
                  </a:lnTo>
                  <a:lnTo>
                    <a:pt x="188125" y="393166"/>
                  </a:lnTo>
                  <a:lnTo>
                    <a:pt x="189052" y="395401"/>
                  </a:lnTo>
                  <a:lnTo>
                    <a:pt x="192773" y="399122"/>
                  </a:lnTo>
                  <a:lnTo>
                    <a:pt x="195021" y="400062"/>
                  </a:lnTo>
                  <a:lnTo>
                    <a:pt x="781304" y="400062"/>
                  </a:lnTo>
                  <a:lnTo>
                    <a:pt x="783551" y="399122"/>
                  </a:lnTo>
                  <a:lnTo>
                    <a:pt x="787273" y="395401"/>
                  </a:lnTo>
                  <a:lnTo>
                    <a:pt x="788200" y="393166"/>
                  </a:lnTo>
                  <a:lnTo>
                    <a:pt x="788200" y="387896"/>
                  </a:lnTo>
                  <a:close/>
                </a:path>
              </a:pathLst>
            </a:custGeom>
            <a:solidFill>
              <a:srgbClr val="D3D0C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969168" y="2295524"/>
              <a:ext cx="390525" cy="390525"/>
            </a:xfrm>
            <a:custGeom>
              <a:avLst/>
              <a:gdLst/>
              <a:ahLst/>
              <a:cxnLst/>
              <a:rect l="l" t="t" r="r" b="b"/>
              <a:pathLst>
                <a:path w="390525" h="390525">
                  <a:moveTo>
                    <a:pt x="371935" y="390524"/>
                  </a:moveTo>
                  <a:lnTo>
                    <a:pt x="18589" y="390524"/>
                  </a:lnTo>
                  <a:lnTo>
                    <a:pt x="15855" y="389981"/>
                  </a:lnTo>
                  <a:lnTo>
                    <a:pt x="0" y="371935"/>
                  </a:lnTo>
                  <a:lnTo>
                    <a:pt x="0" y="369093"/>
                  </a:lnTo>
                  <a:lnTo>
                    <a:pt x="0" y="18589"/>
                  </a:lnTo>
                  <a:lnTo>
                    <a:pt x="18589" y="0"/>
                  </a:lnTo>
                  <a:lnTo>
                    <a:pt x="371935" y="0"/>
                  </a:lnTo>
                  <a:lnTo>
                    <a:pt x="390524" y="18589"/>
                  </a:lnTo>
                  <a:lnTo>
                    <a:pt x="390524" y="371935"/>
                  </a:lnTo>
                  <a:lnTo>
                    <a:pt x="374669" y="389981"/>
                  </a:lnTo>
                  <a:lnTo>
                    <a:pt x="371935" y="390524"/>
                  </a:lnTo>
                  <a:close/>
                </a:path>
              </a:pathLst>
            </a:custGeom>
            <a:solidFill>
              <a:srgbClr val="ECEB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107082" y="2293706"/>
            <a:ext cx="109855" cy="3556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150" spc="-525" dirty="0">
                <a:solidFill>
                  <a:srgbClr val="161612"/>
                </a:solidFill>
                <a:latin typeface="Trebuchet MS"/>
                <a:cs typeface="Trebuchet MS"/>
              </a:rPr>
              <a:t>1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092325" y="2217697"/>
            <a:ext cx="3482975" cy="8540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900"/>
              </a:lnSpc>
              <a:spcBef>
                <a:spcPts val="95"/>
              </a:spcBef>
            </a:pPr>
            <a:r>
              <a:rPr sz="1550" spc="-80" dirty="0">
                <a:solidFill>
                  <a:srgbClr val="161612"/>
                </a:solidFill>
                <a:latin typeface="Microsoft Sans Serif"/>
                <a:cs typeface="Microsoft Sans Serif"/>
              </a:rPr>
              <a:t>Предоставление</a:t>
            </a:r>
            <a:r>
              <a:rPr sz="1550" spc="4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60" dirty="0">
                <a:solidFill>
                  <a:srgbClr val="161612"/>
                </a:solidFill>
                <a:latin typeface="Microsoft Sans Serif"/>
                <a:cs typeface="Microsoft Sans Serif"/>
              </a:rPr>
              <a:t>онлайн-</a:t>
            </a:r>
            <a:r>
              <a:rPr sz="1550" spc="-65" dirty="0">
                <a:solidFill>
                  <a:srgbClr val="161612"/>
                </a:solidFill>
                <a:latin typeface="Microsoft Sans Serif"/>
                <a:cs typeface="Microsoft Sans Serif"/>
              </a:rPr>
              <a:t>доступа</a:t>
            </a:r>
            <a:r>
              <a:rPr sz="1550" spc="4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50" dirty="0">
                <a:solidFill>
                  <a:srgbClr val="161612"/>
                </a:solidFill>
                <a:latin typeface="Microsoft Sans Serif"/>
                <a:cs typeface="Microsoft Sans Serif"/>
              </a:rPr>
              <a:t>к </a:t>
            </a:r>
            <a:r>
              <a:rPr sz="1550" spc="-70" dirty="0">
                <a:solidFill>
                  <a:srgbClr val="161612"/>
                </a:solidFill>
                <a:latin typeface="Microsoft Sans Serif"/>
                <a:cs typeface="Microsoft Sans Serif"/>
              </a:rPr>
              <a:t>электронным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55" dirty="0">
                <a:solidFill>
                  <a:srgbClr val="161612"/>
                </a:solidFill>
                <a:latin typeface="Microsoft Sans Serif"/>
                <a:cs typeface="Microsoft Sans Serif"/>
              </a:rPr>
              <a:t>книгам,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журналам</a:t>
            </a:r>
            <a:r>
              <a:rPr sz="1550" spc="-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0" dirty="0">
                <a:solidFill>
                  <a:srgbClr val="161612"/>
                </a:solidFill>
                <a:latin typeface="Microsoft Sans Serif"/>
                <a:cs typeface="Microsoft Sans Serif"/>
              </a:rPr>
              <a:t>и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0" dirty="0">
                <a:solidFill>
                  <a:srgbClr val="161612"/>
                </a:solidFill>
                <a:latin typeface="Microsoft Sans Serif"/>
                <a:cs typeface="Microsoft Sans Serif"/>
              </a:rPr>
              <a:t>базам 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данных</a:t>
            </a:r>
            <a:endParaRPr sz="1550">
              <a:latin typeface="Microsoft Sans Serif"/>
              <a:cs typeface="Microsoft Sans Serif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969168" y="3638550"/>
            <a:ext cx="971550" cy="381000"/>
            <a:chOff x="969168" y="3638550"/>
            <a:chExt cx="971550" cy="381000"/>
          </a:xfrm>
        </p:grpSpPr>
        <p:sp>
          <p:nvSpPr>
            <p:cNvPr id="12" name="object 12"/>
            <p:cNvSpPr/>
            <p:nvPr/>
          </p:nvSpPr>
          <p:spPr>
            <a:xfrm>
              <a:off x="1340643" y="3819524"/>
              <a:ext cx="600075" cy="19050"/>
            </a:xfrm>
            <a:custGeom>
              <a:avLst/>
              <a:gdLst/>
              <a:ahLst/>
              <a:cxnLst/>
              <a:rect l="l" t="t" r="r" b="b"/>
              <a:pathLst>
                <a:path w="600075" h="19050">
                  <a:moveTo>
                    <a:pt x="593180" y="19049"/>
                  </a:moveTo>
                  <a:lnTo>
                    <a:pt x="6894" y="19049"/>
                  </a:lnTo>
                  <a:lnTo>
                    <a:pt x="4649" y="18120"/>
                  </a:lnTo>
                  <a:lnTo>
                    <a:pt x="929" y="14400"/>
                  </a:lnTo>
                  <a:lnTo>
                    <a:pt x="0" y="12155"/>
                  </a:lnTo>
                  <a:lnTo>
                    <a:pt x="0" y="9524"/>
                  </a:lnTo>
                  <a:lnTo>
                    <a:pt x="0" y="6894"/>
                  </a:lnTo>
                  <a:lnTo>
                    <a:pt x="929" y="4649"/>
                  </a:lnTo>
                  <a:lnTo>
                    <a:pt x="4649" y="929"/>
                  </a:lnTo>
                  <a:lnTo>
                    <a:pt x="6894" y="0"/>
                  </a:lnTo>
                  <a:lnTo>
                    <a:pt x="593180" y="0"/>
                  </a:lnTo>
                  <a:lnTo>
                    <a:pt x="595425" y="929"/>
                  </a:lnTo>
                  <a:lnTo>
                    <a:pt x="599144" y="4649"/>
                  </a:lnTo>
                  <a:lnTo>
                    <a:pt x="600074" y="6894"/>
                  </a:lnTo>
                  <a:lnTo>
                    <a:pt x="600074" y="12155"/>
                  </a:lnTo>
                  <a:lnTo>
                    <a:pt x="599144" y="14400"/>
                  </a:lnTo>
                  <a:lnTo>
                    <a:pt x="595425" y="18120"/>
                  </a:lnTo>
                  <a:lnTo>
                    <a:pt x="593180" y="19049"/>
                  </a:lnTo>
                  <a:close/>
                </a:path>
              </a:pathLst>
            </a:custGeom>
            <a:solidFill>
              <a:srgbClr val="D3D0C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969168" y="3638550"/>
              <a:ext cx="390525" cy="381000"/>
            </a:xfrm>
            <a:custGeom>
              <a:avLst/>
              <a:gdLst/>
              <a:ahLst/>
              <a:cxnLst/>
              <a:rect l="l" t="t" r="r" b="b"/>
              <a:pathLst>
                <a:path w="390525" h="381000">
                  <a:moveTo>
                    <a:pt x="371935" y="380999"/>
                  </a:moveTo>
                  <a:lnTo>
                    <a:pt x="18589" y="380999"/>
                  </a:lnTo>
                  <a:lnTo>
                    <a:pt x="15855" y="380456"/>
                  </a:lnTo>
                  <a:lnTo>
                    <a:pt x="0" y="362410"/>
                  </a:lnTo>
                  <a:lnTo>
                    <a:pt x="0" y="359568"/>
                  </a:lnTo>
                  <a:lnTo>
                    <a:pt x="0" y="18589"/>
                  </a:lnTo>
                  <a:lnTo>
                    <a:pt x="18589" y="0"/>
                  </a:lnTo>
                  <a:lnTo>
                    <a:pt x="371935" y="0"/>
                  </a:lnTo>
                  <a:lnTo>
                    <a:pt x="390524" y="18589"/>
                  </a:lnTo>
                  <a:lnTo>
                    <a:pt x="390524" y="362410"/>
                  </a:lnTo>
                  <a:lnTo>
                    <a:pt x="374669" y="380456"/>
                  </a:lnTo>
                  <a:lnTo>
                    <a:pt x="371935" y="380999"/>
                  </a:lnTo>
                  <a:close/>
                </a:path>
              </a:pathLst>
            </a:custGeom>
            <a:solidFill>
              <a:srgbClr val="ECEB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1075233" y="3627206"/>
            <a:ext cx="173990" cy="3556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150" spc="-50" dirty="0">
                <a:solidFill>
                  <a:srgbClr val="161612"/>
                </a:solidFill>
                <a:latin typeface="Trebuchet MS"/>
                <a:cs typeface="Trebuchet MS"/>
              </a:rPr>
              <a:t>2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2092325" y="3551197"/>
            <a:ext cx="3424554" cy="85407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900"/>
              </a:lnSpc>
              <a:spcBef>
                <a:spcPts val="95"/>
              </a:spcBef>
            </a:pPr>
            <a:r>
              <a:rPr sz="1550" spc="-70" dirty="0">
                <a:solidFill>
                  <a:srgbClr val="161612"/>
                </a:solidFill>
                <a:latin typeface="Microsoft Sans Serif"/>
                <a:cs typeface="Microsoft Sans Serif"/>
              </a:rPr>
              <a:t>Сотрудничество</a:t>
            </a:r>
            <a:r>
              <a:rPr sz="1550" spc="-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dirty="0">
                <a:solidFill>
                  <a:srgbClr val="161612"/>
                </a:solidFill>
                <a:latin typeface="Microsoft Sans Serif"/>
                <a:cs typeface="Microsoft Sans Serif"/>
              </a:rPr>
              <a:t>с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провайдерами </a:t>
            </a:r>
            <a:r>
              <a:rPr sz="1550" spc="-65" dirty="0">
                <a:solidFill>
                  <a:srgbClr val="161612"/>
                </a:solidFill>
                <a:latin typeface="Microsoft Sans Serif"/>
                <a:cs typeface="Microsoft Sans Serif"/>
              </a:rPr>
              <a:t>электронных</a:t>
            </a:r>
            <a:r>
              <a:rPr sz="1550" spc="-3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40" dirty="0">
                <a:solidFill>
                  <a:srgbClr val="161612"/>
                </a:solidFill>
                <a:latin typeface="Microsoft Sans Serif"/>
                <a:cs typeface="Microsoft Sans Serif"/>
              </a:rPr>
              <a:t>ресурсов</a:t>
            </a:r>
            <a:r>
              <a:rPr sz="1550" spc="-3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5" dirty="0">
                <a:solidFill>
                  <a:srgbClr val="161612"/>
                </a:solidFill>
                <a:latin typeface="Microsoft Sans Serif"/>
                <a:cs typeface="Microsoft Sans Serif"/>
              </a:rPr>
              <a:t>для</a:t>
            </a:r>
            <a:r>
              <a:rPr sz="1550" spc="-3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60" dirty="0">
                <a:solidFill>
                  <a:srgbClr val="161612"/>
                </a:solidFill>
                <a:latin typeface="Microsoft Sans Serif"/>
                <a:cs typeface="Microsoft Sans Serif"/>
              </a:rPr>
              <a:t>постоянного </a:t>
            </a:r>
            <a:r>
              <a:rPr sz="1550" spc="-85" dirty="0">
                <a:solidFill>
                  <a:srgbClr val="161612"/>
                </a:solidFill>
                <a:latin typeface="Microsoft Sans Serif"/>
                <a:cs typeface="Microsoft Sans Serif"/>
              </a:rPr>
              <a:t>обновления</a:t>
            </a:r>
            <a:r>
              <a:rPr sz="1550" spc="6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коллекции</a:t>
            </a:r>
            <a:endParaRPr sz="1550">
              <a:latin typeface="Microsoft Sans Serif"/>
              <a:cs typeface="Microsoft Sans Serif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969168" y="4972049"/>
            <a:ext cx="971550" cy="390525"/>
            <a:chOff x="969168" y="4972049"/>
            <a:chExt cx="971550" cy="390525"/>
          </a:xfrm>
        </p:grpSpPr>
        <p:sp>
          <p:nvSpPr>
            <p:cNvPr id="17" name="object 17"/>
            <p:cNvSpPr/>
            <p:nvPr/>
          </p:nvSpPr>
          <p:spPr>
            <a:xfrm>
              <a:off x="1340643" y="5153024"/>
              <a:ext cx="600075" cy="19050"/>
            </a:xfrm>
            <a:custGeom>
              <a:avLst/>
              <a:gdLst/>
              <a:ahLst/>
              <a:cxnLst/>
              <a:rect l="l" t="t" r="r" b="b"/>
              <a:pathLst>
                <a:path w="600075" h="19050">
                  <a:moveTo>
                    <a:pt x="593180" y="19049"/>
                  </a:moveTo>
                  <a:lnTo>
                    <a:pt x="6894" y="19049"/>
                  </a:lnTo>
                  <a:lnTo>
                    <a:pt x="4649" y="18120"/>
                  </a:lnTo>
                  <a:lnTo>
                    <a:pt x="929" y="14400"/>
                  </a:lnTo>
                  <a:lnTo>
                    <a:pt x="0" y="12155"/>
                  </a:lnTo>
                  <a:lnTo>
                    <a:pt x="0" y="9524"/>
                  </a:lnTo>
                  <a:lnTo>
                    <a:pt x="0" y="6894"/>
                  </a:lnTo>
                  <a:lnTo>
                    <a:pt x="929" y="4649"/>
                  </a:lnTo>
                  <a:lnTo>
                    <a:pt x="4649" y="929"/>
                  </a:lnTo>
                  <a:lnTo>
                    <a:pt x="6894" y="0"/>
                  </a:lnTo>
                  <a:lnTo>
                    <a:pt x="593180" y="0"/>
                  </a:lnTo>
                  <a:lnTo>
                    <a:pt x="595425" y="929"/>
                  </a:lnTo>
                  <a:lnTo>
                    <a:pt x="599144" y="4649"/>
                  </a:lnTo>
                  <a:lnTo>
                    <a:pt x="600074" y="6894"/>
                  </a:lnTo>
                  <a:lnTo>
                    <a:pt x="600074" y="12155"/>
                  </a:lnTo>
                  <a:lnTo>
                    <a:pt x="599144" y="14400"/>
                  </a:lnTo>
                  <a:lnTo>
                    <a:pt x="595425" y="18120"/>
                  </a:lnTo>
                  <a:lnTo>
                    <a:pt x="593180" y="19049"/>
                  </a:lnTo>
                  <a:close/>
                </a:path>
              </a:pathLst>
            </a:custGeom>
            <a:solidFill>
              <a:srgbClr val="D3D0C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969168" y="4972049"/>
              <a:ext cx="390525" cy="390525"/>
            </a:xfrm>
            <a:custGeom>
              <a:avLst/>
              <a:gdLst/>
              <a:ahLst/>
              <a:cxnLst/>
              <a:rect l="l" t="t" r="r" b="b"/>
              <a:pathLst>
                <a:path w="390525" h="390525">
                  <a:moveTo>
                    <a:pt x="371935" y="390524"/>
                  </a:moveTo>
                  <a:lnTo>
                    <a:pt x="18589" y="390524"/>
                  </a:lnTo>
                  <a:lnTo>
                    <a:pt x="15855" y="389981"/>
                  </a:lnTo>
                  <a:lnTo>
                    <a:pt x="0" y="371935"/>
                  </a:lnTo>
                  <a:lnTo>
                    <a:pt x="0" y="369093"/>
                  </a:lnTo>
                  <a:lnTo>
                    <a:pt x="0" y="18589"/>
                  </a:lnTo>
                  <a:lnTo>
                    <a:pt x="18589" y="0"/>
                  </a:lnTo>
                  <a:lnTo>
                    <a:pt x="371935" y="0"/>
                  </a:lnTo>
                  <a:lnTo>
                    <a:pt x="390524" y="18589"/>
                  </a:lnTo>
                  <a:lnTo>
                    <a:pt x="390524" y="371935"/>
                  </a:lnTo>
                  <a:lnTo>
                    <a:pt x="374669" y="389981"/>
                  </a:lnTo>
                  <a:lnTo>
                    <a:pt x="371935" y="390524"/>
                  </a:lnTo>
                  <a:close/>
                </a:path>
              </a:pathLst>
            </a:custGeom>
            <a:solidFill>
              <a:srgbClr val="ECEBE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1072703" y="4970231"/>
            <a:ext cx="178435" cy="355600"/>
          </a:xfrm>
          <a:prstGeom prst="rect">
            <a:avLst/>
          </a:prstGeom>
        </p:spPr>
        <p:txBody>
          <a:bodyPr vert="horz" wrap="square" lIns="0" tIns="1460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5"/>
              </a:spcBef>
            </a:pPr>
            <a:r>
              <a:rPr sz="2150" spc="15" dirty="0">
                <a:solidFill>
                  <a:srgbClr val="161612"/>
                </a:solidFill>
                <a:latin typeface="Trebuchet MS"/>
                <a:cs typeface="Trebuchet MS"/>
              </a:rPr>
              <a:t>3</a:t>
            </a:r>
            <a:endParaRPr sz="2150">
              <a:latin typeface="Trebuchet MS"/>
              <a:cs typeface="Trebuchet MS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2092325" y="4894222"/>
            <a:ext cx="3739515" cy="5778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900"/>
              </a:lnSpc>
              <a:spcBef>
                <a:spcPts val="95"/>
              </a:spcBef>
            </a:pPr>
            <a:r>
              <a:rPr sz="1550" spc="-90" dirty="0">
                <a:solidFill>
                  <a:srgbClr val="161612"/>
                </a:solidFill>
                <a:latin typeface="Microsoft Sans Serif"/>
                <a:cs typeface="Microsoft Sans Serif"/>
              </a:rPr>
              <a:t>Обучение</a:t>
            </a:r>
            <a:r>
              <a:rPr sz="1550" spc="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5" dirty="0">
                <a:solidFill>
                  <a:srgbClr val="161612"/>
                </a:solidFill>
                <a:latin typeface="Microsoft Sans Serif"/>
                <a:cs typeface="Microsoft Sans Serif"/>
              </a:rPr>
              <a:t>пользователей</a:t>
            </a:r>
            <a:r>
              <a:rPr sz="1550" spc="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90" dirty="0">
                <a:solidFill>
                  <a:srgbClr val="161612"/>
                </a:solidFill>
                <a:latin typeface="Microsoft Sans Serif"/>
                <a:cs typeface="Microsoft Sans Serif"/>
              </a:rPr>
              <a:t>навыкам</a:t>
            </a:r>
            <a:r>
              <a:rPr sz="1550" spc="2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65" dirty="0">
                <a:solidFill>
                  <a:srgbClr val="161612"/>
                </a:solidFill>
                <a:latin typeface="Microsoft Sans Serif"/>
                <a:cs typeface="Microsoft Sans Serif"/>
              </a:rPr>
              <a:t>поиска</a:t>
            </a:r>
            <a:r>
              <a:rPr sz="1550" spc="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50" dirty="0">
                <a:solidFill>
                  <a:srgbClr val="161612"/>
                </a:solidFill>
                <a:latin typeface="Microsoft Sans Serif"/>
                <a:cs typeface="Microsoft Sans Serif"/>
              </a:rPr>
              <a:t>и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использования</a:t>
            </a:r>
            <a:r>
              <a:rPr sz="1550" spc="-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65" dirty="0">
                <a:solidFill>
                  <a:srgbClr val="161612"/>
                </a:solidFill>
                <a:latin typeface="Microsoft Sans Serif"/>
                <a:cs typeface="Microsoft Sans Serif"/>
              </a:rPr>
              <a:t>электронных</a:t>
            </a:r>
            <a:r>
              <a:rPr sz="1550" spc="-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материалов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21" name="object 21"/>
          <p:cNvSpPr/>
          <p:nvPr/>
        </p:nvSpPr>
        <p:spPr>
          <a:xfrm>
            <a:off x="8604503" y="0"/>
            <a:ext cx="1801495" cy="64135"/>
          </a:xfrm>
          <a:custGeom>
            <a:avLst/>
            <a:gdLst/>
            <a:ahLst/>
            <a:cxnLst/>
            <a:rect l="l" t="t" r="r" b="b"/>
            <a:pathLst>
              <a:path w="1801495" h="64135">
                <a:moveTo>
                  <a:pt x="1801367" y="64008"/>
                </a:moveTo>
                <a:lnTo>
                  <a:pt x="0" y="64008"/>
                </a:lnTo>
                <a:lnTo>
                  <a:pt x="0" y="0"/>
                </a:lnTo>
                <a:lnTo>
                  <a:pt x="1801367" y="0"/>
                </a:lnTo>
                <a:lnTo>
                  <a:pt x="1801367" y="64008"/>
                </a:lnTo>
                <a:close/>
              </a:path>
            </a:pathLst>
          </a:custGeom>
          <a:solidFill>
            <a:srgbClr val="000000">
              <a:alpha val="1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4799" y="304798"/>
            <a:ext cx="10077450" cy="4972050"/>
            <a:chOff x="304799" y="304798"/>
            <a:chExt cx="10077450" cy="4972050"/>
          </a:xfrm>
        </p:grpSpPr>
        <p:sp>
          <p:nvSpPr>
            <p:cNvPr id="3" name="object 3"/>
            <p:cNvSpPr/>
            <p:nvPr/>
          </p:nvSpPr>
          <p:spPr>
            <a:xfrm>
              <a:off x="304799" y="304798"/>
              <a:ext cx="10077450" cy="4972050"/>
            </a:xfrm>
            <a:custGeom>
              <a:avLst/>
              <a:gdLst/>
              <a:ahLst/>
              <a:cxnLst/>
              <a:rect l="l" t="t" r="r" b="b"/>
              <a:pathLst>
                <a:path w="10077450" h="4972050">
                  <a:moveTo>
                    <a:pt x="10058859" y="4972044"/>
                  </a:moveTo>
                  <a:lnTo>
                    <a:pt x="18589" y="4972044"/>
                  </a:lnTo>
                  <a:lnTo>
                    <a:pt x="15855" y="4971500"/>
                  </a:lnTo>
                  <a:lnTo>
                    <a:pt x="0" y="4953459"/>
                  </a:lnTo>
                  <a:lnTo>
                    <a:pt x="0" y="4950618"/>
                  </a:lnTo>
                  <a:lnTo>
                    <a:pt x="0" y="18587"/>
                  </a:lnTo>
                  <a:lnTo>
                    <a:pt x="18589" y="0"/>
                  </a:lnTo>
                  <a:lnTo>
                    <a:pt x="10058859" y="0"/>
                  </a:lnTo>
                  <a:lnTo>
                    <a:pt x="10077448" y="18587"/>
                  </a:lnTo>
                  <a:lnTo>
                    <a:pt x="10077448" y="4953459"/>
                  </a:lnTo>
                  <a:lnTo>
                    <a:pt x="10061593" y="4971500"/>
                  </a:lnTo>
                  <a:lnTo>
                    <a:pt x="10058859" y="4972044"/>
                  </a:lnTo>
                  <a:close/>
                </a:path>
              </a:pathLst>
            </a:custGeom>
            <a:solidFill>
              <a:srgbClr val="F9F7F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304799" y="304799"/>
              <a:ext cx="10077449" cy="214312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892175" y="2892425"/>
            <a:ext cx="221170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10" dirty="0"/>
              <a:t>Заключение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892175" y="3655972"/>
            <a:ext cx="8436610" cy="112077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20"/>
              </a:spcBef>
            </a:pPr>
            <a:r>
              <a:rPr sz="1550" spc="-90" dirty="0">
                <a:solidFill>
                  <a:srgbClr val="161612"/>
                </a:solidFill>
                <a:latin typeface="Microsoft Sans Serif"/>
                <a:cs typeface="Microsoft Sans Serif"/>
              </a:rPr>
              <a:t>Библиотека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100" dirty="0">
                <a:solidFill>
                  <a:srgbClr val="161612"/>
                </a:solidFill>
                <a:latin typeface="Microsoft Sans Serif"/>
                <a:cs typeface="Microsoft Sans Serif"/>
              </a:rPr>
              <a:t>-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50" dirty="0">
                <a:solidFill>
                  <a:srgbClr val="161612"/>
                </a:solidFill>
                <a:latin typeface="Microsoft Sans Serif"/>
                <a:cs typeface="Microsoft Sans Serif"/>
              </a:rPr>
              <a:t>это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не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60" dirty="0">
                <a:solidFill>
                  <a:srgbClr val="161612"/>
                </a:solidFill>
                <a:latin typeface="Microsoft Sans Serif"/>
                <a:cs typeface="Microsoft Sans Serif"/>
              </a:rPr>
              <a:t>просто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5" dirty="0">
                <a:solidFill>
                  <a:srgbClr val="161612"/>
                </a:solidFill>
                <a:latin typeface="Microsoft Sans Serif"/>
                <a:cs typeface="Microsoft Sans Serif"/>
              </a:rPr>
              <a:t>хранилище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5" dirty="0">
                <a:solidFill>
                  <a:srgbClr val="161612"/>
                </a:solidFill>
                <a:latin typeface="Microsoft Sans Serif"/>
                <a:cs typeface="Microsoft Sans Serif"/>
              </a:rPr>
              <a:t>знаний,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10" dirty="0">
                <a:solidFill>
                  <a:srgbClr val="161612"/>
                </a:solidFill>
                <a:latin typeface="Microsoft Sans Serif"/>
                <a:cs typeface="Microsoft Sans Serif"/>
              </a:rPr>
              <a:t>а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0" dirty="0">
                <a:solidFill>
                  <a:srgbClr val="161612"/>
                </a:solidFill>
                <a:latin typeface="Microsoft Sans Serif"/>
                <a:cs typeface="Microsoft Sans Serif"/>
              </a:rPr>
              <a:t>динамичный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центр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5" dirty="0">
                <a:solidFill>
                  <a:srgbClr val="161612"/>
                </a:solidFill>
                <a:latin typeface="Microsoft Sans Serif"/>
                <a:cs typeface="Microsoft Sans Serif"/>
              </a:rPr>
              <a:t>интеллектуальных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 ресурсов, </a:t>
            </a:r>
            <a:r>
              <a:rPr sz="1550" spc="-55" dirty="0">
                <a:solidFill>
                  <a:srgbClr val="161612"/>
                </a:solidFill>
                <a:latin typeface="Microsoft Sans Serif"/>
                <a:cs typeface="Microsoft Sans Serif"/>
              </a:rPr>
              <a:t>способствующий</a:t>
            </a:r>
            <a:r>
              <a:rPr sz="155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65" dirty="0">
                <a:solidFill>
                  <a:srgbClr val="161612"/>
                </a:solidFill>
                <a:latin typeface="Microsoft Sans Serif"/>
                <a:cs typeface="Microsoft Sans Serif"/>
              </a:rPr>
              <a:t>развитию</a:t>
            </a:r>
            <a:r>
              <a:rPr sz="1550" spc="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общества.</a:t>
            </a:r>
            <a:r>
              <a:rPr sz="1550" spc="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25" dirty="0">
                <a:solidFill>
                  <a:srgbClr val="161612"/>
                </a:solidFill>
                <a:latin typeface="Microsoft Sans Serif"/>
                <a:cs typeface="Microsoft Sans Serif"/>
              </a:rPr>
              <a:t>Эффективное</a:t>
            </a:r>
            <a:r>
              <a:rPr sz="155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0" dirty="0">
                <a:solidFill>
                  <a:srgbClr val="161612"/>
                </a:solidFill>
                <a:latin typeface="Microsoft Sans Serif"/>
                <a:cs typeface="Microsoft Sans Serif"/>
              </a:rPr>
              <a:t>использование</a:t>
            </a:r>
            <a:r>
              <a:rPr sz="1550" spc="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технологий</a:t>
            </a:r>
            <a:r>
              <a:rPr sz="1550" spc="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0" dirty="0">
                <a:solidFill>
                  <a:srgbClr val="161612"/>
                </a:solidFill>
                <a:latin typeface="Microsoft Sans Serif"/>
                <a:cs typeface="Microsoft Sans Serif"/>
              </a:rPr>
              <a:t>открывает</a:t>
            </a:r>
            <a:r>
              <a:rPr sz="1550" spc="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новые </a:t>
            </a:r>
            <a:r>
              <a:rPr sz="1550" spc="-60" dirty="0">
                <a:solidFill>
                  <a:srgbClr val="161612"/>
                </a:solidFill>
                <a:latin typeface="Microsoft Sans Serif"/>
                <a:cs typeface="Microsoft Sans Serif"/>
              </a:rPr>
              <a:t>возможности</a:t>
            </a:r>
            <a:r>
              <a:rPr sz="1550" spc="-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5" dirty="0">
                <a:solidFill>
                  <a:srgbClr val="161612"/>
                </a:solidFill>
                <a:latin typeface="Microsoft Sans Serif"/>
                <a:cs typeface="Microsoft Sans Serif"/>
              </a:rPr>
              <a:t>для</a:t>
            </a:r>
            <a:r>
              <a:rPr sz="1550" spc="-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5" dirty="0">
                <a:solidFill>
                  <a:srgbClr val="161612"/>
                </a:solidFill>
                <a:latin typeface="Microsoft Sans Serif"/>
                <a:cs typeface="Microsoft Sans Serif"/>
              </a:rPr>
              <a:t>расширения</a:t>
            </a:r>
            <a:r>
              <a:rPr sz="1550" spc="-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65" dirty="0">
                <a:solidFill>
                  <a:srgbClr val="161612"/>
                </a:solidFill>
                <a:latin typeface="Microsoft Sans Serif"/>
                <a:cs typeface="Microsoft Sans Serif"/>
              </a:rPr>
              <a:t>доступа</a:t>
            </a:r>
            <a:r>
              <a:rPr sz="1550" spc="-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dirty="0">
                <a:solidFill>
                  <a:srgbClr val="161612"/>
                </a:solidFill>
                <a:latin typeface="Microsoft Sans Serif"/>
                <a:cs typeface="Microsoft Sans Serif"/>
              </a:rPr>
              <a:t>к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100" dirty="0">
                <a:solidFill>
                  <a:srgbClr val="161612"/>
                </a:solidFill>
                <a:latin typeface="Microsoft Sans Serif"/>
                <a:cs typeface="Microsoft Sans Serif"/>
              </a:rPr>
              <a:t>информации</a:t>
            </a:r>
            <a:r>
              <a:rPr sz="1550" spc="-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70" dirty="0">
                <a:solidFill>
                  <a:srgbClr val="161612"/>
                </a:solidFill>
                <a:latin typeface="Microsoft Sans Serif"/>
                <a:cs typeface="Microsoft Sans Serif"/>
              </a:rPr>
              <a:t>и</a:t>
            </a:r>
            <a:r>
              <a:rPr sz="1550" spc="-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85" dirty="0">
                <a:solidFill>
                  <a:srgbClr val="161612"/>
                </a:solidFill>
                <a:latin typeface="Microsoft Sans Serif"/>
                <a:cs typeface="Microsoft Sans Serif"/>
              </a:rPr>
              <a:t>формированию</a:t>
            </a:r>
            <a:r>
              <a:rPr sz="1550" spc="-20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90" dirty="0">
                <a:solidFill>
                  <a:srgbClr val="161612"/>
                </a:solidFill>
                <a:latin typeface="Microsoft Sans Serif"/>
                <a:cs typeface="Microsoft Sans Serif"/>
              </a:rPr>
              <a:t>информационной</a:t>
            </a:r>
            <a:r>
              <a:rPr sz="1550" spc="-15" dirty="0">
                <a:solidFill>
                  <a:srgbClr val="161612"/>
                </a:solidFill>
                <a:latin typeface="Microsoft Sans Serif"/>
                <a:cs typeface="Microsoft Sans Serif"/>
              </a:rPr>
              <a:t> </a:t>
            </a:r>
            <a:r>
              <a:rPr sz="1550" spc="-55" dirty="0">
                <a:solidFill>
                  <a:srgbClr val="161612"/>
                </a:solidFill>
                <a:latin typeface="Microsoft Sans Serif"/>
                <a:cs typeface="Microsoft Sans Serif"/>
              </a:rPr>
              <a:t>культуры </a:t>
            </a:r>
            <a:r>
              <a:rPr sz="1550" spc="-10" dirty="0">
                <a:solidFill>
                  <a:srgbClr val="161612"/>
                </a:solidFill>
                <a:latin typeface="Microsoft Sans Serif"/>
                <a:cs typeface="Microsoft Sans Serif"/>
              </a:rPr>
              <a:t>граждан.</a:t>
            </a:r>
            <a:endParaRPr sz="155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8604503" y="0"/>
            <a:ext cx="1801495" cy="64135"/>
          </a:xfrm>
          <a:custGeom>
            <a:avLst/>
            <a:gdLst/>
            <a:ahLst/>
            <a:cxnLst/>
            <a:rect l="l" t="t" r="r" b="b"/>
            <a:pathLst>
              <a:path w="1801495" h="64135">
                <a:moveTo>
                  <a:pt x="1801367" y="64008"/>
                </a:moveTo>
                <a:lnTo>
                  <a:pt x="0" y="64008"/>
                </a:lnTo>
                <a:lnTo>
                  <a:pt x="0" y="0"/>
                </a:lnTo>
                <a:lnTo>
                  <a:pt x="1801367" y="0"/>
                </a:lnTo>
                <a:lnTo>
                  <a:pt x="1801367" y="64008"/>
                </a:lnTo>
                <a:close/>
              </a:path>
            </a:pathLst>
          </a:custGeom>
          <a:solidFill>
            <a:srgbClr val="000000">
              <a:alpha val="101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3C3737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175</Words>
  <Application>Microsoft Office PowerPoint</Application>
  <PresentationFormat>Произвольный</PresentationFormat>
  <Paragraphs>38</Paragraphs>
  <Slides>5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6" baseType="lpstr">
      <vt:lpstr>Office Theme</vt:lpstr>
      <vt:lpstr>Основные функции библиотеки</vt:lpstr>
      <vt:lpstr>Регистрация и Управление Пользователями</vt:lpstr>
      <vt:lpstr>Онлайн-Бронирование и Продление Книг</vt:lpstr>
      <vt:lpstr>Доступ к Электронным Ресурсам</vt:lpstr>
      <vt:lpstr>Заключение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Основные функции библиотеки</dc:title>
  <dc:creator>Student08</dc:creator>
  <cp:lastModifiedBy>Student08</cp:lastModifiedBy>
  <cp:revision>2</cp:revision>
  <dcterms:created xsi:type="dcterms:W3CDTF">2025-02-21T11:04:02Z</dcterms:created>
  <dcterms:modified xsi:type="dcterms:W3CDTF">2025-02-21T11:07:03Z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2025-02-21T00:00:00Z</vt:filetime>
  </property>
  <property fmtid="{D5CDD505-2E9C-101B-9397-08002B2CF9AE}" pid="3" name="Creator">
    <vt:lpwstr>Mozilla/5.0 (Windows NT 10.0; Win64; x64) AppleWebKit/537.36 (KHTML, like Gecko) Chrome/132.0.0.0 YaBrowser/25.2.0.0 Safari/537.36</vt:lpwstr>
  </property>
  <property fmtid="{D5CDD505-2E9C-101B-9397-08002B2CF9AE}" pid="4" name="LastSaved">
    <vt:filetime>2025-02-21T00:00:00Z</vt:filetime>
  </property>
  <property fmtid="{D5CDD505-2E9C-101B-9397-08002B2CF9AE}" pid="5" name="Producer">
    <vt:lpwstr>Skia/PDF m132</vt:lpwstr>
  </property>
</Properties>
</file>